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5" r:id="rId1"/>
  </p:sldMasterIdLst>
  <p:notesMasterIdLst>
    <p:notesMasterId r:id="rId58"/>
  </p:notesMasterIdLst>
  <p:handoutMasterIdLst>
    <p:handoutMasterId r:id="rId59"/>
  </p:handoutMasterIdLst>
  <p:sldIdLst>
    <p:sldId id="256"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9" r:id="rId48"/>
    <p:sldId id="340" r:id="rId49"/>
    <p:sldId id="341" r:id="rId50"/>
    <p:sldId id="342" r:id="rId51"/>
    <p:sldId id="343" r:id="rId52"/>
    <p:sldId id="312" r:id="rId53"/>
    <p:sldId id="313" r:id="rId54"/>
    <p:sldId id="314" r:id="rId55"/>
    <p:sldId id="315" r:id="rId56"/>
    <p:sldId id="316" r:id="rId57"/>
  </p:sldIdLst>
  <p:sldSz cx="9144000" cy="6858000" type="screen4x3"/>
  <p:notesSz cx="7010400" cy="9236075"/>
  <p:custDataLst>
    <p:tags r:id="rId6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319" autoAdjust="0"/>
  </p:normalViewPr>
  <p:slideViewPr>
    <p:cSldViewPr>
      <p:cViewPr varScale="1">
        <p:scale>
          <a:sx n="52" d="100"/>
          <a:sy n="52" d="100"/>
        </p:scale>
        <p:origin x="-84" y="-996"/>
      </p:cViewPr>
      <p:guideLst>
        <p:guide orient="horz" pos="2160"/>
        <p:guide pos="2880"/>
      </p:guideLst>
    </p:cSldViewPr>
  </p:slideViewPr>
  <p:notesTextViewPr>
    <p:cViewPr>
      <p:scale>
        <a:sx n="1" d="1"/>
        <a:sy n="1" d="1"/>
      </p:scale>
      <p:origin x="0" y="0"/>
    </p:cViewPr>
  </p:notesTextViewPr>
  <p:sorterViewPr>
    <p:cViewPr>
      <p:scale>
        <a:sx n="100" d="100"/>
        <a:sy n="100" d="100"/>
      </p:scale>
      <p:origin x="0" y="6672"/>
    </p:cViewPr>
  </p:sorterViewPr>
  <p:notesViewPr>
    <p:cSldViewPr>
      <p:cViewPr varScale="1">
        <p:scale>
          <a:sx n="60" d="100"/>
          <a:sy n="60" d="100"/>
        </p:scale>
        <p:origin x="-1992"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6F31B82C-1713-3546-A58D-E20817EB461A}" type="datetimeFigureOut">
              <a:rPr lang="en-US" smtClean="0"/>
              <a:t>5/2/2014</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D57E26B7-6030-524A-80A9-6F9847281506}" type="slidenum">
              <a:rPr lang="en-US" smtClean="0"/>
              <a:t>‹#›</a:t>
            </a:fld>
            <a:endParaRPr lang="en-US"/>
          </a:p>
        </p:txBody>
      </p:sp>
    </p:spTree>
    <p:extLst>
      <p:ext uri="{BB962C8B-B14F-4D97-AF65-F5344CB8AC3E}">
        <p14:creationId xmlns:p14="http://schemas.microsoft.com/office/powerpoint/2010/main" val="954644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2834231C-7EE4-4345-9C67-14305A749257}" type="datetimeFigureOut">
              <a:rPr lang="en-US" smtClean="0"/>
              <a:t>5/2/2014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205A0CA-06B1-4D0E-9EEB-E664A3F6EAB7}" type="slidenum">
              <a:rPr lang="en-US" smtClean="0"/>
              <a:t>‹#›</a:t>
            </a:fld>
            <a:endParaRPr lang="en-US"/>
          </a:p>
        </p:txBody>
      </p:sp>
    </p:spTree>
    <p:extLst>
      <p:ext uri="{BB962C8B-B14F-4D97-AF65-F5344CB8AC3E}">
        <p14:creationId xmlns:p14="http://schemas.microsoft.com/office/powerpoint/2010/main" val="19784382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1795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5A0CA-06B1-4D0E-9EEB-E664A3F6EAB7}" type="slidenum">
              <a:rPr lang="en-US" smtClean="0"/>
              <a:t>33</a:t>
            </a:fld>
            <a:endParaRPr lang="en-US"/>
          </a:p>
        </p:txBody>
      </p:sp>
    </p:spTree>
    <p:extLst>
      <p:ext uri="{BB962C8B-B14F-4D97-AF65-F5344CB8AC3E}">
        <p14:creationId xmlns:p14="http://schemas.microsoft.com/office/powerpoint/2010/main" val="105322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EC3901-D249-4434-9E1E-6B06CF1DEC5B}" type="slidenum">
              <a:rPr lang="en-US" smtClean="0"/>
              <a:pPr>
                <a:defRPr/>
              </a:pPr>
              <a:t>50</a:t>
            </a:fld>
            <a:endParaRPr lang="en-US" dirty="0"/>
          </a:p>
        </p:txBody>
      </p:sp>
    </p:spTree>
    <p:extLst>
      <p:ext uri="{BB962C8B-B14F-4D97-AF65-F5344CB8AC3E}">
        <p14:creationId xmlns:p14="http://schemas.microsoft.com/office/powerpoint/2010/main" val="301900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7EBB8A-E691-4B74-AFFE-2549A348417E}" type="slidenum">
              <a:rPr lang="en-US" smtClean="0"/>
              <a:pPr>
                <a:defRPr/>
              </a:pPr>
              <a:t>54</a:t>
            </a:fld>
            <a:endParaRPr lang="en-US" dirty="0"/>
          </a:p>
        </p:txBody>
      </p:sp>
    </p:spTree>
    <p:extLst>
      <p:ext uri="{BB962C8B-B14F-4D97-AF65-F5344CB8AC3E}">
        <p14:creationId xmlns:p14="http://schemas.microsoft.com/office/powerpoint/2010/main" val="301218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1505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735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20745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7916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4099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5004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5591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2466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Title_2">
    <p:spTree>
      <p:nvGrpSpPr>
        <p:cNvPr id="1" name=""/>
        <p:cNvGrpSpPr/>
        <p:nvPr/>
      </p:nvGrpSpPr>
      <p:grpSpPr>
        <a:xfrm>
          <a:off x="0" y="0"/>
          <a:ext cx="0" cy="0"/>
          <a:chOff x="0" y="0"/>
          <a:chExt cx="0" cy="0"/>
        </a:xfrm>
      </p:grpSpPr>
      <p:pic>
        <p:nvPicPr>
          <p:cNvPr id="5" name="Picture 4" descr="cover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userDrawn="1"/>
        </p:nvSpPr>
        <p:spPr>
          <a:xfrm>
            <a:off x="0" y="4953000"/>
            <a:ext cx="9144000" cy="838200"/>
          </a:xfrm>
          <a:prstGeom prst="rect">
            <a:avLst/>
          </a:prstGeom>
          <a:solidFill>
            <a:srgbClr val="DE10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E102C"/>
              </a:solidFill>
            </a:endParaRPr>
          </a:p>
        </p:txBody>
      </p:sp>
      <p:sp>
        <p:nvSpPr>
          <p:cNvPr id="2" name="Rectangle 2"/>
          <p:cNvSpPr>
            <a:spLocks noGrp="1"/>
          </p:cNvSpPr>
          <p:nvPr>
            <p:ph type="ctrTitle"/>
          </p:nvPr>
        </p:nvSpPr>
        <p:spPr>
          <a:xfrm>
            <a:off x="0" y="5181600"/>
            <a:ext cx="9144000" cy="381000"/>
          </a:xfrm>
          <a:prstGeom prst="rect">
            <a:avLst/>
          </a:prstGeom>
          <a:noFill/>
        </p:spPr>
        <p:txBody>
          <a:bodyPr vert="horz">
            <a:normAutofit/>
          </a:bodyPr>
          <a:lstStyle>
            <a:lvl1pPr algn="ctr" eaLnBrk="1" latinLnBrk="0" hangingPunct="1">
              <a:spcBef>
                <a:spcPts val="1000"/>
              </a:spcBef>
              <a:defRPr kumimoji="0" sz="2000" b="0" i="0" cap="all" spc="150" baseline="0">
                <a:solidFill>
                  <a:schemeClr val="bg1"/>
                </a:solidFill>
                <a:latin typeface="Helvetica"/>
                <a:cs typeface="Helvetica"/>
              </a:defRPr>
            </a:lvl1pPr>
          </a:lstStyle>
          <a:p>
            <a:r>
              <a:rPr lang="en-US" dirty="0" smtClean="0"/>
              <a:t>Click to edit Master title style</a:t>
            </a:r>
            <a:endParaRPr dirty="0"/>
          </a:p>
        </p:txBody>
      </p:sp>
      <p:sp>
        <p:nvSpPr>
          <p:cNvPr id="3" name="Rectangle 3"/>
          <p:cNvSpPr>
            <a:spLocks noGrp="1"/>
          </p:cNvSpPr>
          <p:nvPr>
            <p:ph type="subTitle" idx="1" hasCustomPrompt="1"/>
          </p:nvPr>
        </p:nvSpPr>
        <p:spPr>
          <a:xfrm>
            <a:off x="304800" y="6096000"/>
            <a:ext cx="1447800" cy="457200"/>
          </a:xfrm>
          <a:prstGeom prst="rect">
            <a:avLst/>
          </a:prstGeom>
          <a:noFill/>
        </p:spPr>
        <p:txBody>
          <a:bodyPr/>
          <a:lstStyle>
            <a:lvl1pPr marL="0" indent="0" algn="l" eaLnBrk="1" latinLnBrk="0" hangingPunct="1">
              <a:buNone/>
              <a:defRPr kumimoji="0" sz="1200" b="0" i="0">
                <a:solidFill>
                  <a:schemeClr val="bg2"/>
                </a:solidFill>
                <a:latin typeface="+mj-lt"/>
                <a:cs typeface="Helvetica"/>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r>
              <a:rPr lang="en-US" dirty="0" smtClean="0"/>
              <a:t>ADD LOGO</a:t>
            </a:r>
            <a:endParaRPr lang="en-US" dirty="0"/>
          </a:p>
        </p:txBody>
      </p:sp>
      <p:cxnSp>
        <p:nvCxnSpPr>
          <p:cNvPr id="11" name="Straight Connector 10"/>
          <p:cNvCxnSpPr/>
          <p:nvPr userDrawn="1"/>
        </p:nvCxnSpPr>
        <p:spPr>
          <a:xfrm>
            <a:off x="0" y="4953000"/>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5791200"/>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30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57200" y="1066800"/>
            <a:ext cx="8229600" cy="4038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Grp="1"/>
          </p:cNvSpPr>
          <p:nvPr>
            <p:ph type="body" sz="quarter" idx="13"/>
          </p:nvPr>
        </p:nvSpPr>
        <p:spPr>
          <a:xfrm>
            <a:off x="457200" y="152400"/>
            <a:ext cx="7924800" cy="762000"/>
          </a:xfrm>
          <a:prstGeom prst="rect">
            <a:avLst/>
          </a:prstGeom>
          <a:noFill/>
        </p:spPr>
        <p:txBody>
          <a:bodyPr/>
          <a:lstStyle>
            <a:lvl1pPr eaLnBrk="1" latinLnBrk="0" hangingPunct="1">
              <a:buNone/>
              <a:defRPr kumimoji="0" sz="2400" b="1">
                <a:solidFill>
                  <a:srgbClr val="7F7F7F"/>
                </a:solidFill>
                <a:latin typeface="+mj-lt"/>
              </a:defRPr>
            </a:lvl1pPr>
          </a:lstStyle>
          <a:p>
            <a:pPr lvl="0"/>
            <a:r>
              <a:rPr lang="en-US" dirty="0" smtClean="0"/>
              <a:t>Click to edit Master text styles</a:t>
            </a:r>
          </a:p>
        </p:txBody>
      </p:sp>
      <p:sp>
        <p:nvSpPr>
          <p:cNvPr id="6" name="Slide Number Placeholder 5"/>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90900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a:xfrm>
            <a:off x="457200" y="762000"/>
            <a:ext cx="8229600"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8"/>
          <p:cNvSpPr>
            <a:spLocks noGrp="1"/>
          </p:cNvSpPr>
          <p:nvPr>
            <p:ph type="body" sz="quarter" idx="13"/>
          </p:nvPr>
        </p:nvSpPr>
        <p:spPr>
          <a:xfrm>
            <a:off x="457200" y="152400"/>
            <a:ext cx="7924800" cy="762000"/>
          </a:xfrm>
          <a:prstGeom prst="rect">
            <a:avLst/>
          </a:prstGeom>
          <a:noFill/>
        </p:spPr>
        <p:txBody>
          <a:bodyPr/>
          <a:lstStyle>
            <a:lvl1pPr eaLnBrk="1" latinLnBrk="0" hangingPunct="1">
              <a:buNone/>
              <a:defRPr kumimoji="0" sz="2400" b="1">
                <a:solidFill>
                  <a:srgbClr val="7F7F7F"/>
                </a:solidFill>
                <a:latin typeface="+mj-lt"/>
              </a:defRPr>
            </a:lvl1pPr>
          </a:lstStyle>
          <a:p>
            <a:pPr lvl="0"/>
            <a:r>
              <a:rPr lang="en-US" dirty="0" smtClean="0"/>
              <a:t>Click to edit Master text styles</a:t>
            </a:r>
          </a:p>
        </p:txBody>
      </p:sp>
      <p:sp>
        <p:nvSpPr>
          <p:cNvPr id="8" name="Slide Number Placeholder 7"/>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33302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4038600"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038600"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p:cNvSpPr>
          <p:nvPr>
            <p:ph type="body" sz="quarter" idx="13"/>
          </p:nvPr>
        </p:nvSpPr>
        <p:spPr>
          <a:xfrm>
            <a:off x="457200" y="152400"/>
            <a:ext cx="7924800" cy="762000"/>
          </a:xfrm>
          <a:prstGeom prst="rect">
            <a:avLst/>
          </a:prstGeom>
          <a:noFill/>
        </p:spPr>
        <p:txBody>
          <a:bodyPr/>
          <a:lstStyle>
            <a:lvl1pPr eaLnBrk="1" latinLnBrk="0" hangingPunct="1">
              <a:buNone/>
              <a:defRPr kumimoji="0" sz="2400" b="1">
                <a:solidFill>
                  <a:srgbClr val="7F7F7F"/>
                </a:solidFill>
                <a:latin typeface="+mj-lt"/>
              </a:defRPr>
            </a:lvl1pPr>
          </a:lstStyle>
          <a:p>
            <a:pPr lvl="0"/>
            <a:r>
              <a:rPr lang="en-US" dirty="0" smtClean="0"/>
              <a:t>Click to edit Master text styles</a:t>
            </a:r>
          </a:p>
        </p:txBody>
      </p:sp>
      <p:sp>
        <p:nvSpPr>
          <p:cNvPr id="7" name="Slide Number Placeholder 6"/>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43667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2000"/>
            <a:ext cx="4040188"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184276"/>
            <a:ext cx="4040188" cy="35401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62000"/>
            <a:ext cx="4041775"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184276"/>
            <a:ext cx="4041775" cy="35401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noChangeArrowheads="1"/>
          </p:cNvSpPr>
          <p:nvPr>
            <p:ph type="sldNum" sz="quarter" idx="10"/>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45105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8475" y="1703388"/>
            <a:ext cx="8418513" cy="46212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272979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_2">
    <p:spTree>
      <p:nvGrpSpPr>
        <p:cNvPr id="1" name=""/>
        <p:cNvGrpSpPr/>
        <p:nvPr/>
      </p:nvGrpSpPr>
      <p:grpSpPr>
        <a:xfrm>
          <a:off x="0" y="0"/>
          <a:ext cx="0" cy="0"/>
          <a:chOff x="0" y="0"/>
          <a:chExt cx="0" cy="0"/>
        </a:xfrm>
      </p:grpSpPr>
      <p:pic>
        <p:nvPicPr>
          <p:cNvPr id="3" name="Picture 2" descr="inside_1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2"/>
          <p:cNvSpPr>
            <a:spLocks noGrp="1"/>
          </p:cNvSpPr>
          <p:nvPr>
            <p:ph type="ctrTitle"/>
          </p:nvPr>
        </p:nvSpPr>
        <p:spPr>
          <a:xfrm>
            <a:off x="4724400" y="4419600"/>
            <a:ext cx="3581400" cy="990600"/>
          </a:xfrm>
          <a:prstGeom prst="rect">
            <a:avLst/>
          </a:prstGeom>
          <a:noFill/>
        </p:spPr>
        <p:txBody>
          <a:bodyPr vert="horz">
            <a:normAutofit/>
          </a:bodyPr>
          <a:lstStyle>
            <a:lvl1pPr algn="ctr" eaLnBrk="1" latinLnBrk="0" hangingPunct="1">
              <a:spcBef>
                <a:spcPts val="1000"/>
              </a:spcBef>
              <a:defRPr kumimoji="0" sz="2000" b="1" i="0" cap="all" spc="150" baseline="0">
                <a:solidFill>
                  <a:schemeClr val="bg1"/>
                </a:solidFill>
                <a:latin typeface="+mj-lt"/>
                <a:cs typeface="Helvetica"/>
              </a:defRPr>
            </a:lvl1pPr>
          </a:lstStyle>
          <a:p>
            <a:r>
              <a:rPr lang="en-US" dirty="0" smtClean="0"/>
              <a:t>Click to edit Master title style</a:t>
            </a:r>
            <a:endParaRPr dirty="0"/>
          </a:p>
        </p:txBody>
      </p:sp>
    </p:spTree>
    <p:extLst>
      <p:ext uri="{BB962C8B-B14F-4D97-AF65-F5344CB8AC3E}">
        <p14:creationId xmlns:p14="http://schemas.microsoft.com/office/powerpoint/2010/main" val="9588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extBox 6"/>
          <p:cNvSpPr txBox="1"/>
          <p:nvPr userDrawn="1"/>
        </p:nvSpPr>
        <p:spPr>
          <a:xfrm>
            <a:off x="3505200" y="6576283"/>
            <a:ext cx="4488729" cy="200055"/>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F50E35"/>
                </a:solidFill>
                <a:effectLst/>
                <a:uLnTx/>
                <a:uFillTx/>
                <a:latin typeface="Helvetica"/>
                <a:ea typeface="ＭＳ Ｐゴシック" charset="-128"/>
                <a:cs typeface="Helvetica"/>
              </a:rPr>
              <a:t>Confidential – Do Not Distribute or Copy Without Prior Permission from Quantros</a:t>
            </a:r>
          </a:p>
        </p:txBody>
      </p:sp>
      <p:sp>
        <p:nvSpPr>
          <p:cNvPr id="8" name="Rectangle 8"/>
          <p:cNvSpPr>
            <a:spLocks noGrp="1"/>
          </p:cNvSpPr>
          <p:nvPr>
            <p:ph type="body" sz="quarter" idx="13"/>
          </p:nvPr>
        </p:nvSpPr>
        <p:spPr>
          <a:xfrm>
            <a:off x="457200" y="152400"/>
            <a:ext cx="7924800" cy="762000"/>
          </a:xfrm>
          <a:prstGeom prst="rect">
            <a:avLst/>
          </a:prstGeom>
          <a:noFill/>
        </p:spPr>
        <p:txBody>
          <a:bodyPr/>
          <a:lstStyle>
            <a:lvl1pPr eaLnBrk="1" latinLnBrk="0" hangingPunct="1">
              <a:buNone/>
              <a:defRPr kumimoji="0" sz="2400" b="1">
                <a:solidFill>
                  <a:schemeClr val="tx1">
                    <a:lumMod val="50000"/>
                    <a:lumOff val="50000"/>
                  </a:schemeClr>
                </a:solidFill>
              </a:defRPr>
            </a:lvl1pPr>
          </a:lstStyle>
          <a:p>
            <a:pPr lvl="0"/>
            <a:r>
              <a:rPr lang="en-US" dirty="0" smtClean="0"/>
              <a:t>Click to edit Master text styles</a:t>
            </a:r>
          </a:p>
        </p:txBody>
      </p:sp>
      <p:pic>
        <p:nvPicPr>
          <p:cNvPr id="6" name="Picture 5" descr="iStock_000007572570Medium.jpg"/>
          <p:cNvPicPr>
            <a:picLocks noChangeAspect="1"/>
          </p:cNvPicPr>
          <p:nvPr userDrawn="1"/>
        </p:nvPicPr>
        <p:blipFill rotWithShape="1">
          <a:blip r:embed="rId2" cstate="screen">
            <a:alphaModFix amt="51000"/>
            <a:extLst>
              <a:ext uri="{28A0092B-C50C-407E-A947-70E740481C1C}">
                <a14:useLocalDpi xmlns:a14="http://schemas.microsoft.com/office/drawing/2010/main"/>
              </a:ext>
            </a:extLst>
          </a:blip>
          <a:srcRect r="-246"/>
          <a:stretch/>
        </p:blipFill>
        <p:spPr>
          <a:xfrm>
            <a:off x="-1" y="600417"/>
            <a:ext cx="3371273" cy="6257583"/>
          </a:xfrm>
          <a:prstGeom prst="rect">
            <a:avLst/>
          </a:prstGeom>
        </p:spPr>
      </p:pic>
      <p:sp>
        <p:nvSpPr>
          <p:cNvPr id="9" name="Slide Number Placeholder 8"/>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372531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Heading Only">
    <p:spTree>
      <p:nvGrpSpPr>
        <p:cNvPr id="1" name=""/>
        <p:cNvGrpSpPr/>
        <p:nvPr/>
      </p:nvGrpSpPr>
      <p:grpSpPr>
        <a:xfrm>
          <a:off x="0" y="0"/>
          <a:ext cx="0" cy="0"/>
          <a:chOff x="0" y="0"/>
          <a:chExt cx="0" cy="0"/>
        </a:xfrm>
      </p:grpSpPr>
      <p:sp>
        <p:nvSpPr>
          <p:cNvPr id="7" name="TextBox 6"/>
          <p:cNvSpPr txBox="1"/>
          <p:nvPr userDrawn="1"/>
        </p:nvSpPr>
        <p:spPr>
          <a:xfrm>
            <a:off x="2133600" y="6583977"/>
            <a:ext cx="4488729" cy="18466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F50E35"/>
                </a:solidFill>
                <a:effectLst/>
                <a:uLnTx/>
                <a:uFillTx/>
                <a:latin typeface="+mn-lt"/>
                <a:ea typeface="ＭＳ Ｐゴシック" charset="-128"/>
                <a:cs typeface="Helvetica"/>
              </a:rPr>
              <a:t>Confidential – Do Not Distribute or Copy Without Prior Permission from Quantros</a:t>
            </a:r>
          </a:p>
        </p:txBody>
      </p:sp>
      <p:sp>
        <p:nvSpPr>
          <p:cNvPr id="8" name="Rectangle 8"/>
          <p:cNvSpPr>
            <a:spLocks noGrp="1"/>
          </p:cNvSpPr>
          <p:nvPr>
            <p:ph type="body" sz="quarter" idx="13"/>
          </p:nvPr>
        </p:nvSpPr>
        <p:spPr>
          <a:xfrm>
            <a:off x="457200" y="152400"/>
            <a:ext cx="7924800" cy="762000"/>
          </a:xfrm>
          <a:prstGeom prst="rect">
            <a:avLst/>
          </a:prstGeom>
          <a:noFill/>
        </p:spPr>
        <p:txBody>
          <a:bodyPr/>
          <a:lstStyle>
            <a:lvl1pPr eaLnBrk="1" latinLnBrk="0" hangingPunct="1">
              <a:buNone/>
              <a:defRPr kumimoji="0" sz="2000" b="1">
                <a:solidFill>
                  <a:schemeClr val="tx1">
                    <a:lumMod val="75000"/>
                    <a:lumOff val="25000"/>
                  </a:schemeClr>
                </a:solidFill>
                <a:latin typeface="+mj-lt"/>
              </a:defRPr>
            </a:lvl1pPr>
          </a:lstStyle>
          <a:p>
            <a:pPr lvl="0"/>
            <a:r>
              <a:rPr lang="en-US" dirty="0" smtClean="0"/>
              <a:t>Click to edit Master text styles</a:t>
            </a:r>
          </a:p>
        </p:txBody>
      </p:sp>
      <p:sp>
        <p:nvSpPr>
          <p:cNvPr id="6" name="Rectangle 11"/>
          <p:cNvSpPr>
            <a:spLocks noGrp="1"/>
          </p:cNvSpPr>
          <p:nvPr>
            <p:ph sz="quarter" idx="16"/>
          </p:nvPr>
        </p:nvSpPr>
        <p:spPr>
          <a:xfrm>
            <a:off x="304800" y="1219200"/>
            <a:ext cx="8077200" cy="5029200"/>
          </a:xfrm>
          <a:prstGeom prst="rect">
            <a:avLst/>
          </a:prstGeom>
        </p:spPr>
        <p:txBody>
          <a:bodyPr/>
          <a:lstStyle>
            <a:lvl1pPr marL="0" indent="0">
              <a:buFont typeface="Arial"/>
              <a:buNone/>
              <a:defRPr sz="2200" b="0">
                <a:solidFill>
                  <a:schemeClr val="accent5">
                    <a:lumMod val="75000"/>
                  </a:schemeClr>
                </a:solidFill>
                <a:latin typeface="+mn-lt"/>
              </a:defRPr>
            </a:lvl1pPr>
            <a:lvl2pPr>
              <a:defRPr sz="2000" b="1">
                <a:solidFill>
                  <a:schemeClr val="tx1">
                    <a:lumMod val="75000"/>
                    <a:lumOff val="25000"/>
                  </a:schemeClr>
                </a:solidFill>
                <a:latin typeface="+mn-lt"/>
              </a:defRPr>
            </a:lvl2pPr>
            <a:lvl3pPr>
              <a:defRPr sz="1800" b="0">
                <a:solidFill>
                  <a:schemeClr val="tx1">
                    <a:lumMod val="75000"/>
                    <a:lumOff val="25000"/>
                  </a:schemeClr>
                </a:solidFill>
                <a:latin typeface="+mn-lt"/>
              </a:defRPr>
            </a:lvl3pPr>
            <a:lvl4pPr>
              <a:defRPr sz="1600">
                <a:latin typeface="+mn-lt"/>
              </a:defRPr>
            </a:lvl4pPr>
            <a:lvl5pPr>
              <a:defRPr sz="14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0" name="Picture 9" descr="QTS-0909-logo-Re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752600" cy="370496"/>
          </a:xfrm>
          <a:prstGeom prst="rect">
            <a:avLst/>
          </a:prstGeom>
        </p:spPr>
      </p:pic>
      <p:pic>
        <p:nvPicPr>
          <p:cNvPr id="2" name="Picture 1" descr="Katten logo_blac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6172200"/>
            <a:ext cx="1219658" cy="404810"/>
          </a:xfrm>
          <a:prstGeom prst="rect">
            <a:avLst/>
          </a:prstGeom>
        </p:spPr>
      </p:pic>
      <p:sp>
        <p:nvSpPr>
          <p:cNvPr id="9" name="Slide Number Placeholder 8"/>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dirty="0"/>
          </a:p>
        </p:txBody>
      </p:sp>
    </p:spTree>
    <p:extLst>
      <p:ext uri="{BB962C8B-B14F-4D97-AF65-F5344CB8AC3E}">
        <p14:creationId xmlns:p14="http://schemas.microsoft.com/office/powerpoint/2010/main" val="387235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 1 - 1UP layout">
    <p:spTree>
      <p:nvGrpSpPr>
        <p:cNvPr id="1" name=""/>
        <p:cNvGrpSpPr/>
        <p:nvPr/>
      </p:nvGrpSpPr>
      <p:grpSpPr>
        <a:xfrm>
          <a:off x="0" y="0"/>
          <a:ext cx="0" cy="0"/>
          <a:chOff x="0" y="0"/>
          <a:chExt cx="0" cy="0"/>
        </a:xfrm>
      </p:grpSpPr>
      <p:sp>
        <p:nvSpPr>
          <p:cNvPr id="13" name="TextBox 12"/>
          <p:cNvSpPr txBox="1"/>
          <p:nvPr userDrawn="1"/>
        </p:nvSpPr>
        <p:spPr>
          <a:xfrm>
            <a:off x="2362200" y="6576283"/>
            <a:ext cx="4488729" cy="200055"/>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F50E35"/>
                </a:solidFill>
                <a:effectLst/>
                <a:uLnTx/>
                <a:uFillTx/>
                <a:latin typeface="+mn-lt"/>
                <a:ea typeface="ＭＳ Ｐゴシック" charset="-128"/>
                <a:cs typeface="Helvetica"/>
              </a:rPr>
              <a:t>Confidential – Do Not Distribute or Copy Without Prior Permission from Quantros</a:t>
            </a:r>
          </a:p>
        </p:txBody>
      </p:sp>
      <p:sp>
        <p:nvSpPr>
          <p:cNvPr id="14" name="Rectangle 8"/>
          <p:cNvSpPr>
            <a:spLocks noGrp="1"/>
          </p:cNvSpPr>
          <p:nvPr>
            <p:ph type="body" sz="quarter" idx="13"/>
          </p:nvPr>
        </p:nvSpPr>
        <p:spPr>
          <a:xfrm>
            <a:off x="457200" y="152400"/>
            <a:ext cx="7924800" cy="762000"/>
          </a:xfrm>
          <a:prstGeom prst="rect">
            <a:avLst/>
          </a:prstGeom>
          <a:noFill/>
        </p:spPr>
        <p:txBody>
          <a:bodyPr/>
          <a:lstStyle>
            <a:lvl1pPr eaLnBrk="1" latinLnBrk="0" hangingPunct="1">
              <a:buNone/>
              <a:defRPr kumimoji="0" sz="2400" b="1">
                <a:solidFill>
                  <a:schemeClr val="bg1"/>
                </a:solidFill>
                <a:latin typeface="+mj-lt"/>
              </a:defRPr>
            </a:lvl1pPr>
          </a:lstStyle>
          <a:p>
            <a:pPr lvl="0"/>
            <a:r>
              <a:rPr lang="en-US" dirty="0" smtClean="0"/>
              <a:t>Click to edit Master text styles</a:t>
            </a:r>
          </a:p>
        </p:txBody>
      </p:sp>
      <p:sp>
        <p:nvSpPr>
          <p:cNvPr id="15" name="Rectangle 11"/>
          <p:cNvSpPr>
            <a:spLocks noGrp="1"/>
          </p:cNvSpPr>
          <p:nvPr>
            <p:ph sz="quarter" idx="16"/>
          </p:nvPr>
        </p:nvSpPr>
        <p:spPr>
          <a:xfrm>
            <a:off x="304800" y="1219200"/>
            <a:ext cx="8077200" cy="5029200"/>
          </a:xfrm>
          <a:prstGeom prst="rect">
            <a:avLst/>
          </a:prstGeom>
        </p:spPr>
        <p:txBody>
          <a:bodyPr/>
          <a:lstStyle>
            <a:lvl1pPr marL="0" indent="0">
              <a:buFont typeface="Arial"/>
              <a:buNone/>
              <a:defRPr sz="2400" b="1">
                <a:solidFill>
                  <a:schemeClr val="accent3"/>
                </a:solidFill>
                <a:latin typeface="+mn-lt"/>
              </a:defRPr>
            </a:lvl1pPr>
            <a:lvl2pPr>
              <a:defRPr sz="2000" b="1">
                <a:solidFill>
                  <a:schemeClr val="tx1">
                    <a:lumMod val="75000"/>
                    <a:lumOff val="25000"/>
                  </a:schemeClr>
                </a:solidFill>
                <a:latin typeface="+mn-lt"/>
              </a:defRPr>
            </a:lvl2pPr>
            <a:lvl3pPr>
              <a:defRPr sz="1800" b="0">
                <a:solidFill>
                  <a:schemeClr val="tx1">
                    <a:lumMod val="75000"/>
                    <a:lumOff val="25000"/>
                  </a:schemeClr>
                </a:solidFill>
                <a:latin typeface="+mn-lt"/>
              </a:defRPr>
            </a:lvl3pPr>
            <a:lvl4pPr>
              <a:defRPr sz="1600">
                <a:latin typeface="+mn-lt"/>
              </a:defRPr>
            </a:lvl4pPr>
            <a:lvl5pPr>
              <a:defRPr sz="14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362117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 Same Side Corner Rectangle 3"/>
          <p:cNvSpPr/>
          <p:nvPr userDrawn="1"/>
        </p:nvSpPr>
        <p:spPr>
          <a:xfrm rot="5400000">
            <a:off x="1066800" y="-152400"/>
            <a:ext cx="914400" cy="3048000"/>
          </a:xfrm>
          <a:prstGeom prst="round2Same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6" name="Rectangle 5"/>
          <p:cNvSpPr/>
          <p:nvPr userDrawn="1"/>
        </p:nvSpPr>
        <p:spPr>
          <a:xfrm>
            <a:off x="0" y="914400"/>
            <a:ext cx="304800" cy="914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8"/>
          <p:cNvSpPr>
            <a:spLocks noGrp="1"/>
          </p:cNvSpPr>
          <p:nvPr>
            <p:ph type="body" sz="quarter" idx="13"/>
          </p:nvPr>
        </p:nvSpPr>
        <p:spPr>
          <a:xfrm>
            <a:off x="457200" y="152400"/>
            <a:ext cx="7924800" cy="533400"/>
          </a:xfrm>
          <a:prstGeom prst="rect">
            <a:avLst/>
          </a:prstGeom>
          <a:noFill/>
        </p:spPr>
        <p:txBody>
          <a:bodyPr/>
          <a:lstStyle>
            <a:lvl1pPr eaLnBrk="1" latinLnBrk="0" hangingPunct="1">
              <a:buNone/>
              <a:defRPr kumimoji="0" sz="2400" b="1">
                <a:solidFill>
                  <a:schemeClr val="bg1"/>
                </a:solidFill>
                <a:latin typeface="+mj-lt"/>
              </a:defRPr>
            </a:lvl1pPr>
          </a:lstStyle>
          <a:p>
            <a:pPr lvl="0"/>
            <a:r>
              <a:rPr lang="en-US" dirty="0" smtClean="0"/>
              <a:t>Click to edit Master text styles</a:t>
            </a:r>
          </a:p>
        </p:txBody>
      </p:sp>
      <p:sp>
        <p:nvSpPr>
          <p:cNvPr id="8" name="Slide Number Placeholder 7"/>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342290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_Palette">
    <p:spTree>
      <p:nvGrpSpPr>
        <p:cNvPr id="1" name=""/>
        <p:cNvGrpSpPr/>
        <p:nvPr/>
      </p:nvGrpSpPr>
      <p:grpSpPr>
        <a:xfrm>
          <a:off x="0" y="0"/>
          <a:ext cx="0" cy="0"/>
          <a:chOff x="0" y="0"/>
          <a:chExt cx="0" cy="0"/>
        </a:xfrm>
      </p:grpSpPr>
      <p:sp>
        <p:nvSpPr>
          <p:cNvPr id="3" name="TextBox 2"/>
          <p:cNvSpPr txBox="1"/>
          <p:nvPr userDrawn="1"/>
        </p:nvSpPr>
        <p:spPr>
          <a:xfrm>
            <a:off x="914400" y="1219200"/>
            <a:ext cx="3048000" cy="1423894"/>
          </a:xfrm>
          <a:prstGeom prst="rect">
            <a:avLst/>
          </a:prstGeom>
          <a:noFill/>
        </p:spPr>
        <p:txBody>
          <a:bodyPr>
            <a:spAutoFit/>
          </a:bodyPr>
          <a:lstStyle/>
          <a:p>
            <a:pPr>
              <a:lnSpc>
                <a:spcPts val="1300"/>
              </a:lnSpc>
              <a:defRPr/>
            </a:pPr>
            <a:r>
              <a:rPr lang="en-US" sz="1100" dirty="0">
                <a:latin typeface="Helvetica"/>
                <a:cs typeface="Helvetica"/>
              </a:rPr>
              <a:t>Color palette</a:t>
            </a:r>
          </a:p>
          <a:p>
            <a:pPr>
              <a:lnSpc>
                <a:spcPts val="1300"/>
              </a:lnSpc>
              <a:defRPr/>
            </a:pPr>
            <a:r>
              <a:rPr lang="en-US" sz="900" dirty="0">
                <a:latin typeface="Helvetica"/>
                <a:cs typeface="Helvetica"/>
              </a:rPr>
              <a:t>The Quantros primary color palette is comprised of Quantros red (PANTONE® 485 C) and black. </a:t>
            </a:r>
          </a:p>
          <a:p>
            <a:pPr>
              <a:lnSpc>
                <a:spcPts val="1300"/>
              </a:lnSpc>
              <a:defRPr/>
            </a:pPr>
            <a:endParaRPr lang="en-US" sz="900" dirty="0">
              <a:latin typeface="Helvetica"/>
              <a:cs typeface="Helvetica"/>
            </a:endParaRPr>
          </a:p>
          <a:p>
            <a:pPr>
              <a:lnSpc>
                <a:spcPts val="1300"/>
              </a:lnSpc>
              <a:defRPr/>
            </a:pPr>
            <a:r>
              <a:rPr lang="en-US" sz="900" dirty="0">
                <a:latin typeface="Helvetica"/>
                <a:cs typeface="Helvetica"/>
              </a:rPr>
              <a:t>The secondary color palettes “Blue Sky,” “Neutrals” and “Accents” complement the primary palette and should be used throughout all Quantros marketing, educational and informational materials.</a:t>
            </a:r>
          </a:p>
        </p:txBody>
      </p:sp>
      <p:sp>
        <p:nvSpPr>
          <p:cNvPr id="4" name="TextBox 3"/>
          <p:cNvSpPr txBox="1"/>
          <p:nvPr userDrawn="1"/>
        </p:nvSpPr>
        <p:spPr>
          <a:xfrm>
            <a:off x="4038600" y="1219200"/>
            <a:ext cx="2895600" cy="1590606"/>
          </a:xfrm>
          <a:prstGeom prst="rect">
            <a:avLst/>
          </a:prstGeom>
          <a:noFill/>
        </p:spPr>
        <p:txBody>
          <a:bodyPr>
            <a:spAutoFit/>
          </a:bodyPr>
          <a:lstStyle/>
          <a:p>
            <a:pPr>
              <a:lnSpc>
                <a:spcPts val="1300"/>
              </a:lnSpc>
              <a:defRPr/>
            </a:pPr>
            <a:r>
              <a:rPr lang="en-US" sz="1100" dirty="0">
                <a:latin typeface="Helvetica"/>
                <a:cs typeface="Helvetica"/>
              </a:rPr>
              <a:t>Quantros red</a:t>
            </a:r>
          </a:p>
          <a:p>
            <a:pPr>
              <a:lnSpc>
                <a:spcPts val="1300"/>
              </a:lnSpc>
              <a:defRPr/>
            </a:pPr>
            <a:r>
              <a:rPr lang="en-US" sz="900" dirty="0">
                <a:latin typeface="Helvetica"/>
                <a:cs typeface="Helvetica"/>
              </a:rPr>
              <a:t>PANTONE® 485 C is the color for the Quantros icon in the official logo. Use a spot color version of the logo whenever possible. When printing on uncoated stock, a special ink formulation should be used to match the 485 coated color. If a spot color is not available, use care in matching the red 485 C to process tints. When printing the logo in one color, always print the logo in black, not a screen of black.</a:t>
            </a:r>
          </a:p>
        </p:txBody>
      </p:sp>
      <p:pic>
        <p:nvPicPr>
          <p:cNvPr id="5" name="Picture 1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57400" y="3328988"/>
            <a:ext cx="458788" cy="312737"/>
          </a:xfrm>
          <a:prstGeom prst="rect">
            <a:avLst/>
          </a:prstGeom>
          <a:noFill/>
          <a:ln w="9525">
            <a:noFill/>
            <a:miter lim="800000"/>
            <a:headEnd/>
            <a:tailEnd/>
          </a:ln>
        </p:spPr>
      </p:pic>
      <p:pic>
        <p:nvPicPr>
          <p:cNvPr id="6" name="Picture 1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66800" y="3336925"/>
            <a:ext cx="458788" cy="311150"/>
          </a:xfrm>
          <a:prstGeom prst="rect">
            <a:avLst/>
          </a:prstGeom>
          <a:noFill/>
          <a:ln w="9525">
            <a:noFill/>
            <a:miter lim="800000"/>
            <a:headEnd/>
            <a:tailEnd/>
          </a:ln>
        </p:spPr>
      </p:pic>
      <p:sp>
        <p:nvSpPr>
          <p:cNvPr id="7" name="TextBox 6"/>
          <p:cNvSpPr txBox="1"/>
          <p:nvPr userDrawn="1"/>
        </p:nvSpPr>
        <p:spPr>
          <a:xfrm>
            <a:off x="914400" y="3048000"/>
            <a:ext cx="2514600" cy="261938"/>
          </a:xfrm>
          <a:prstGeom prst="rect">
            <a:avLst/>
          </a:prstGeom>
          <a:noFill/>
        </p:spPr>
        <p:txBody>
          <a:bodyPr>
            <a:spAutoFit/>
          </a:bodyPr>
          <a:lstStyle/>
          <a:p>
            <a:pPr>
              <a:lnSpc>
                <a:spcPts val="1300"/>
              </a:lnSpc>
              <a:defRPr/>
            </a:pPr>
            <a:r>
              <a:rPr lang="en-US" sz="1100" dirty="0">
                <a:latin typeface="Helvetica"/>
                <a:cs typeface="Helvetica"/>
              </a:rPr>
              <a:t>Quantros primary color palette </a:t>
            </a:r>
            <a:r>
              <a:rPr lang="en-US" sz="1100" baseline="30000" dirty="0">
                <a:latin typeface="Helvetica"/>
                <a:cs typeface="Helvetica"/>
              </a:rPr>
              <a:t>1</a:t>
            </a:r>
          </a:p>
        </p:txBody>
      </p:sp>
      <p:sp>
        <p:nvSpPr>
          <p:cNvPr id="8" name="TextBox 7"/>
          <p:cNvSpPr txBox="1"/>
          <p:nvPr userDrawn="1"/>
        </p:nvSpPr>
        <p:spPr>
          <a:xfrm>
            <a:off x="990600" y="3690938"/>
            <a:ext cx="2209800" cy="436562"/>
          </a:xfrm>
          <a:prstGeom prst="rect">
            <a:avLst/>
          </a:prstGeom>
          <a:noFill/>
        </p:spPr>
        <p:txBody>
          <a:bodyPr>
            <a:spAutoFit/>
          </a:bodyPr>
          <a:lstStyle/>
          <a:p>
            <a:pPr marL="342900" indent="-342900">
              <a:lnSpc>
                <a:spcPts val="900"/>
              </a:lnSpc>
              <a:defRPr/>
            </a:pPr>
            <a:r>
              <a:rPr lang="en-US" sz="600" dirty="0">
                <a:latin typeface="Helvetica"/>
                <a:cs typeface="Helvetica"/>
              </a:rPr>
              <a:t>PMS 	485 C	     Black</a:t>
            </a:r>
          </a:p>
          <a:p>
            <a:pPr marL="342900" indent="-342900">
              <a:lnSpc>
                <a:spcPts val="900"/>
              </a:lnSpc>
              <a:defRPr/>
            </a:pPr>
            <a:r>
              <a:rPr lang="en-US" sz="600" dirty="0">
                <a:latin typeface="Helvetica"/>
                <a:cs typeface="Helvetica"/>
              </a:rPr>
              <a:t>CMYK	0, 100, 91, 0</a:t>
            </a:r>
          </a:p>
          <a:p>
            <a:pPr marL="342900" indent="-342900">
              <a:lnSpc>
                <a:spcPts val="900"/>
              </a:lnSpc>
              <a:defRPr/>
            </a:pPr>
            <a:r>
              <a:rPr lang="en-US" sz="600" dirty="0">
                <a:latin typeface="Helvetica"/>
                <a:cs typeface="Helvetica"/>
              </a:rPr>
              <a:t>RGB	237, 28, 46</a:t>
            </a:r>
          </a:p>
        </p:txBody>
      </p:sp>
      <p:sp>
        <p:nvSpPr>
          <p:cNvPr id="9" name="TextBox 8"/>
          <p:cNvSpPr txBox="1"/>
          <p:nvPr userDrawn="1"/>
        </p:nvSpPr>
        <p:spPr>
          <a:xfrm>
            <a:off x="914400" y="4127500"/>
            <a:ext cx="1981200" cy="261610"/>
          </a:xfrm>
          <a:prstGeom prst="rect">
            <a:avLst/>
          </a:prstGeom>
          <a:noFill/>
        </p:spPr>
        <p:txBody>
          <a:bodyPr>
            <a:spAutoFit/>
          </a:bodyPr>
          <a:lstStyle/>
          <a:p>
            <a:pPr>
              <a:lnSpc>
                <a:spcPts val="1300"/>
              </a:lnSpc>
              <a:defRPr/>
            </a:pPr>
            <a:r>
              <a:rPr lang="en-US" sz="1100" dirty="0">
                <a:latin typeface="Helvetica"/>
                <a:cs typeface="Helvetica"/>
              </a:rPr>
              <a:t>Quantros blue sky palette </a:t>
            </a:r>
            <a:r>
              <a:rPr lang="en-US" sz="1100" baseline="30000" dirty="0">
                <a:latin typeface="Helvetica"/>
                <a:cs typeface="Helvetica"/>
              </a:rPr>
              <a:t>1</a:t>
            </a:r>
            <a:endParaRPr lang="en-US" sz="1100" dirty="0">
              <a:latin typeface="Helvetica"/>
              <a:cs typeface="Helvetica"/>
            </a:endParaRPr>
          </a:p>
        </p:txBody>
      </p:sp>
      <p:sp>
        <p:nvSpPr>
          <p:cNvPr id="10" name="TextBox 9"/>
          <p:cNvSpPr txBox="1"/>
          <p:nvPr userDrawn="1"/>
        </p:nvSpPr>
        <p:spPr>
          <a:xfrm>
            <a:off x="990600" y="4757738"/>
            <a:ext cx="2590800" cy="436562"/>
          </a:xfrm>
          <a:prstGeom prst="rect">
            <a:avLst/>
          </a:prstGeom>
          <a:noFill/>
        </p:spPr>
        <p:txBody>
          <a:bodyPr>
            <a:spAutoFit/>
          </a:bodyPr>
          <a:lstStyle/>
          <a:p>
            <a:pPr marL="342900" indent="-342900">
              <a:lnSpc>
                <a:spcPts val="900"/>
              </a:lnSpc>
              <a:defRPr/>
            </a:pPr>
            <a:r>
              <a:rPr lang="en-US" sz="600" dirty="0">
                <a:latin typeface="Helvetica"/>
                <a:cs typeface="Helvetica"/>
              </a:rPr>
              <a:t>Dark Blue	     Medium Blue</a:t>
            </a:r>
          </a:p>
          <a:p>
            <a:pPr marL="342900" indent="-342900">
              <a:lnSpc>
                <a:spcPts val="900"/>
              </a:lnSpc>
              <a:defRPr/>
            </a:pPr>
            <a:r>
              <a:rPr lang="en-US" sz="600" dirty="0">
                <a:latin typeface="Helvetica"/>
                <a:cs typeface="Helvetica"/>
              </a:rPr>
              <a:t>CMYK	64, 66, 0, 75	     CMYK   67, 26, 0, 15</a:t>
            </a:r>
          </a:p>
          <a:p>
            <a:pPr marL="342900" indent="-342900">
              <a:lnSpc>
                <a:spcPts val="900"/>
              </a:lnSpc>
              <a:defRPr/>
            </a:pPr>
            <a:r>
              <a:rPr lang="en-US" sz="600" dirty="0">
                <a:latin typeface="Helvetica"/>
                <a:cs typeface="Helvetica"/>
              </a:rPr>
              <a:t>RGB	23, 22, 64	     RGB       72, 161, 217</a:t>
            </a:r>
          </a:p>
        </p:txBody>
      </p:sp>
      <p:pic>
        <p:nvPicPr>
          <p:cNvPr id="11" name="Picture 1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057400" y="4432300"/>
            <a:ext cx="458788" cy="304800"/>
          </a:xfrm>
          <a:prstGeom prst="rect">
            <a:avLst/>
          </a:prstGeom>
          <a:noFill/>
          <a:ln w="9525">
            <a:noFill/>
            <a:miter lim="800000"/>
            <a:headEnd/>
            <a:tailEnd/>
          </a:ln>
        </p:spPr>
      </p:pic>
      <p:pic>
        <p:nvPicPr>
          <p:cNvPr id="12" name="Picture 19"/>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66800" y="4432300"/>
            <a:ext cx="458788" cy="304800"/>
          </a:xfrm>
          <a:prstGeom prst="rect">
            <a:avLst/>
          </a:prstGeom>
          <a:noFill/>
          <a:ln w="9525">
            <a:noFill/>
            <a:miter lim="800000"/>
            <a:headEnd/>
            <a:tailEnd/>
          </a:ln>
        </p:spPr>
      </p:pic>
      <p:sp>
        <p:nvSpPr>
          <p:cNvPr id="13" name="TextBox 12"/>
          <p:cNvSpPr txBox="1"/>
          <p:nvPr userDrawn="1"/>
        </p:nvSpPr>
        <p:spPr>
          <a:xfrm>
            <a:off x="4038600" y="3048000"/>
            <a:ext cx="2286000" cy="261938"/>
          </a:xfrm>
          <a:prstGeom prst="rect">
            <a:avLst/>
          </a:prstGeom>
          <a:noFill/>
        </p:spPr>
        <p:txBody>
          <a:bodyPr>
            <a:spAutoFit/>
          </a:bodyPr>
          <a:lstStyle/>
          <a:p>
            <a:pPr>
              <a:lnSpc>
                <a:spcPts val="1300"/>
              </a:lnSpc>
              <a:defRPr/>
            </a:pPr>
            <a:r>
              <a:rPr lang="en-US" sz="1100" dirty="0">
                <a:latin typeface="Helvetica"/>
                <a:cs typeface="Helvetica"/>
              </a:rPr>
              <a:t>Quantros neutrals palette </a:t>
            </a:r>
            <a:r>
              <a:rPr lang="en-US" sz="1100" baseline="30000" dirty="0">
                <a:latin typeface="Helvetica"/>
                <a:cs typeface="Helvetica"/>
              </a:rPr>
              <a:t>2</a:t>
            </a:r>
            <a:endParaRPr lang="en-US" sz="1100" dirty="0">
              <a:latin typeface="Helvetica"/>
              <a:cs typeface="Helvetica"/>
            </a:endParaRPr>
          </a:p>
        </p:txBody>
      </p:sp>
      <p:sp>
        <p:nvSpPr>
          <p:cNvPr id="14" name="TextBox 13"/>
          <p:cNvSpPr txBox="1"/>
          <p:nvPr userDrawn="1"/>
        </p:nvSpPr>
        <p:spPr>
          <a:xfrm>
            <a:off x="4114800" y="3690938"/>
            <a:ext cx="2286000" cy="436562"/>
          </a:xfrm>
          <a:prstGeom prst="rect">
            <a:avLst/>
          </a:prstGeom>
          <a:noFill/>
        </p:spPr>
        <p:txBody>
          <a:bodyPr>
            <a:spAutoFit/>
          </a:bodyPr>
          <a:lstStyle/>
          <a:p>
            <a:pPr marL="342900" indent="-342900">
              <a:lnSpc>
                <a:spcPts val="900"/>
              </a:lnSpc>
              <a:defRPr/>
            </a:pPr>
            <a:r>
              <a:rPr lang="en-US" sz="600" dirty="0">
                <a:latin typeface="Helvetica"/>
                <a:cs typeface="Helvetica"/>
              </a:rPr>
              <a:t>Light Blue	   Neutral Beige</a:t>
            </a:r>
          </a:p>
          <a:p>
            <a:pPr marL="342900" indent="-342900">
              <a:lnSpc>
                <a:spcPts val="900"/>
              </a:lnSpc>
              <a:defRPr/>
            </a:pPr>
            <a:r>
              <a:rPr lang="en-US" sz="600" dirty="0">
                <a:latin typeface="Helvetica"/>
                <a:cs typeface="Helvetica"/>
              </a:rPr>
              <a:t>CMYK	22, 11, 0, 7	   CMYK   0, 7 , 19, 5</a:t>
            </a:r>
          </a:p>
          <a:p>
            <a:pPr marL="342900" indent="-342900">
              <a:lnSpc>
                <a:spcPts val="900"/>
              </a:lnSpc>
              <a:defRPr/>
            </a:pPr>
            <a:r>
              <a:rPr lang="en-US" sz="600" dirty="0">
                <a:latin typeface="Helvetica"/>
                <a:cs typeface="Helvetica"/>
              </a:rPr>
              <a:t>RGB	185, 212, 238	   RGB       242, 226, 196</a:t>
            </a:r>
          </a:p>
        </p:txBody>
      </p:sp>
      <p:sp>
        <p:nvSpPr>
          <p:cNvPr id="15" name="TextBox 14"/>
          <p:cNvSpPr txBox="1"/>
          <p:nvPr userDrawn="1"/>
        </p:nvSpPr>
        <p:spPr>
          <a:xfrm>
            <a:off x="4038600" y="4127500"/>
            <a:ext cx="1981200" cy="261938"/>
          </a:xfrm>
          <a:prstGeom prst="rect">
            <a:avLst/>
          </a:prstGeom>
          <a:noFill/>
        </p:spPr>
        <p:txBody>
          <a:bodyPr>
            <a:spAutoFit/>
          </a:bodyPr>
          <a:lstStyle/>
          <a:p>
            <a:pPr>
              <a:lnSpc>
                <a:spcPts val="1300"/>
              </a:lnSpc>
              <a:defRPr/>
            </a:pPr>
            <a:r>
              <a:rPr lang="en-US" sz="1100" dirty="0">
                <a:latin typeface="Helvetica"/>
                <a:cs typeface="Helvetica"/>
              </a:rPr>
              <a:t>Quantros accents palette </a:t>
            </a:r>
            <a:r>
              <a:rPr lang="en-US" sz="1100" baseline="30000" dirty="0">
                <a:latin typeface="Helvetica"/>
                <a:cs typeface="Helvetica"/>
              </a:rPr>
              <a:t>3</a:t>
            </a:r>
            <a:endParaRPr lang="en-US" sz="1100" dirty="0">
              <a:latin typeface="Helvetica"/>
              <a:cs typeface="Helvetica"/>
            </a:endParaRPr>
          </a:p>
        </p:txBody>
      </p:sp>
      <p:sp>
        <p:nvSpPr>
          <p:cNvPr id="16" name="TextBox 15"/>
          <p:cNvSpPr txBox="1"/>
          <p:nvPr userDrawn="1"/>
        </p:nvSpPr>
        <p:spPr>
          <a:xfrm>
            <a:off x="4114800" y="4757738"/>
            <a:ext cx="2057400" cy="436562"/>
          </a:xfrm>
          <a:prstGeom prst="rect">
            <a:avLst/>
          </a:prstGeom>
          <a:noFill/>
        </p:spPr>
        <p:txBody>
          <a:bodyPr>
            <a:spAutoFit/>
          </a:bodyPr>
          <a:lstStyle/>
          <a:p>
            <a:pPr marL="342900" indent="-342900">
              <a:lnSpc>
                <a:spcPts val="900"/>
              </a:lnSpc>
              <a:defRPr/>
            </a:pPr>
            <a:r>
              <a:rPr lang="en-US" sz="600" dirty="0">
                <a:latin typeface="Helvetica"/>
                <a:cs typeface="Helvetica"/>
              </a:rPr>
              <a:t>Green		   Orange</a:t>
            </a:r>
          </a:p>
          <a:p>
            <a:pPr marL="342900" indent="-342900">
              <a:lnSpc>
                <a:spcPts val="900"/>
              </a:lnSpc>
              <a:defRPr/>
            </a:pPr>
            <a:r>
              <a:rPr lang="en-US" sz="600" dirty="0">
                <a:latin typeface="Helvetica"/>
                <a:cs typeface="Helvetica"/>
              </a:rPr>
              <a:t>CMYK	78, 0, 60, 33	   CMYK    0, 36, 83, 3</a:t>
            </a:r>
          </a:p>
          <a:p>
            <a:pPr marL="342900" indent="-342900">
              <a:lnSpc>
                <a:spcPts val="900"/>
              </a:lnSpc>
              <a:defRPr/>
            </a:pPr>
            <a:r>
              <a:rPr lang="en-US" sz="600" dirty="0">
                <a:latin typeface="Helvetica"/>
                <a:cs typeface="Helvetica"/>
              </a:rPr>
              <a:t>RGB	38, 171, 69	   RGB        247, 157, 43</a:t>
            </a:r>
          </a:p>
        </p:txBody>
      </p:sp>
      <p:pic>
        <p:nvPicPr>
          <p:cNvPr id="17" name="Picture 24"/>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161213" y="4419600"/>
            <a:ext cx="460375" cy="317500"/>
          </a:xfrm>
          <a:prstGeom prst="rect">
            <a:avLst/>
          </a:prstGeom>
          <a:noFill/>
          <a:ln w="9525">
            <a:noFill/>
            <a:miter lim="800000"/>
            <a:headEnd/>
            <a:tailEnd/>
          </a:ln>
        </p:spPr>
      </p:pic>
      <p:pic>
        <p:nvPicPr>
          <p:cNvPr id="18" name="Picture 25"/>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184775" y="4419600"/>
            <a:ext cx="447675" cy="317500"/>
          </a:xfrm>
          <a:prstGeom prst="rect">
            <a:avLst/>
          </a:prstGeom>
          <a:noFill/>
          <a:ln w="9525">
            <a:noFill/>
            <a:miter lim="800000"/>
            <a:headEnd/>
            <a:tailEnd/>
          </a:ln>
        </p:spPr>
      </p:pic>
      <p:pic>
        <p:nvPicPr>
          <p:cNvPr id="19" name="Picture 26"/>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175375" y="4432300"/>
            <a:ext cx="452438" cy="319088"/>
          </a:xfrm>
          <a:prstGeom prst="rect">
            <a:avLst/>
          </a:prstGeom>
          <a:noFill/>
          <a:ln w="9525">
            <a:noFill/>
            <a:miter lim="800000"/>
            <a:headEnd/>
            <a:tailEnd/>
          </a:ln>
        </p:spPr>
      </p:pic>
      <p:pic>
        <p:nvPicPr>
          <p:cNvPr id="20" name="Picture 27"/>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191000" y="4419600"/>
            <a:ext cx="452438" cy="317500"/>
          </a:xfrm>
          <a:prstGeom prst="rect">
            <a:avLst/>
          </a:prstGeom>
          <a:noFill/>
          <a:ln w="9525">
            <a:noFill/>
            <a:miter lim="800000"/>
            <a:headEnd/>
            <a:tailEnd/>
          </a:ln>
        </p:spPr>
      </p:pic>
      <p:sp>
        <p:nvSpPr>
          <p:cNvPr id="21" name="TextBox 20"/>
          <p:cNvSpPr txBox="1"/>
          <p:nvPr userDrawn="1"/>
        </p:nvSpPr>
        <p:spPr>
          <a:xfrm>
            <a:off x="6096000" y="4757738"/>
            <a:ext cx="2362200" cy="436562"/>
          </a:xfrm>
          <a:prstGeom prst="rect">
            <a:avLst/>
          </a:prstGeom>
          <a:noFill/>
        </p:spPr>
        <p:txBody>
          <a:bodyPr>
            <a:spAutoFit/>
          </a:bodyPr>
          <a:lstStyle/>
          <a:p>
            <a:pPr marL="342900" indent="-342900">
              <a:lnSpc>
                <a:spcPts val="900"/>
              </a:lnSpc>
              <a:defRPr/>
            </a:pPr>
            <a:r>
              <a:rPr lang="en-US" sz="600" dirty="0">
                <a:latin typeface="Helvetica"/>
                <a:cs typeface="Helvetica"/>
              </a:rPr>
              <a:t>Purple		   Quantros Red</a:t>
            </a:r>
          </a:p>
          <a:p>
            <a:pPr marL="342900" indent="-342900">
              <a:lnSpc>
                <a:spcPts val="900"/>
              </a:lnSpc>
              <a:defRPr/>
            </a:pPr>
            <a:r>
              <a:rPr lang="en-US" sz="600" dirty="0">
                <a:latin typeface="Helvetica"/>
                <a:cs typeface="Helvetica"/>
              </a:rPr>
              <a:t>CMYK	0, 36,  83, 3	   </a:t>
            </a:r>
          </a:p>
          <a:p>
            <a:pPr marL="342900" indent="-342900">
              <a:lnSpc>
                <a:spcPts val="900"/>
              </a:lnSpc>
              <a:defRPr/>
            </a:pPr>
            <a:r>
              <a:rPr lang="en-US" sz="600" dirty="0">
                <a:latin typeface="Helvetica"/>
                <a:cs typeface="Helvetica"/>
              </a:rPr>
              <a:t>RGB	110, 59, 184	</a:t>
            </a:r>
          </a:p>
        </p:txBody>
      </p:sp>
      <p:sp>
        <p:nvSpPr>
          <p:cNvPr id="22" name="TextBox 21"/>
          <p:cNvSpPr txBox="1"/>
          <p:nvPr userDrawn="1"/>
        </p:nvSpPr>
        <p:spPr>
          <a:xfrm>
            <a:off x="6096000" y="3690938"/>
            <a:ext cx="1219200" cy="436562"/>
          </a:xfrm>
          <a:prstGeom prst="rect">
            <a:avLst/>
          </a:prstGeom>
          <a:noFill/>
        </p:spPr>
        <p:txBody>
          <a:bodyPr>
            <a:spAutoFit/>
          </a:bodyPr>
          <a:lstStyle/>
          <a:p>
            <a:pPr marL="342900" indent="-342900">
              <a:lnSpc>
                <a:spcPts val="900"/>
              </a:lnSpc>
              <a:defRPr/>
            </a:pPr>
            <a:r>
              <a:rPr lang="en-US" sz="600" dirty="0">
                <a:latin typeface="Helvetica"/>
                <a:cs typeface="Helvetica"/>
              </a:rPr>
              <a:t>Medium Gray</a:t>
            </a:r>
          </a:p>
          <a:p>
            <a:pPr marL="342900" indent="-342900">
              <a:lnSpc>
                <a:spcPts val="900"/>
              </a:lnSpc>
              <a:defRPr/>
            </a:pPr>
            <a:r>
              <a:rPr lang="en-US" sz="600" dirty="0">
                <a:latin typeface="Helvetica"/>
                <a:cs typeface="Helvetica"/>
              </a:rPr>
              <a:t>CMYK	0, 1, 4, 43	   </a:t>
            </a:r>
          </a:p>
          <a:p>
            <a:pPr marL="342900" indent="-342900">
              <a:lnSpc>
                <a:spcPts val="900"/>
              </a:lnSpc>
              <a:defRPr/>
            </a:pPr>
            <a:r>
              <a:rPr lang="en-US" sz="600" dirty="0">
                <a:latin typeface="Helvetica"/>
                <a:cs typeface="Helvetica"/>
              </a:rPr>
              <a:t>RGB	145, 143, 139</a:t>
            </a:r>
          </a:p>
        </p:txBody>
      </p:sp>
      <p:pic>
        <p:nvPicPr>
          <p:cNvPr id="23" name="Picture 30"/>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4191000" y="3365500"/>
            <a:ext cx="454025" cy="307975"/>
          </a:xfrm>
          <a:prstGeom prst="rect">
            <a:avLst/>
          </a:prstGeom>
          <a:noFill/>
          <a:ln w="9525">
            <a:noFill/>
            <a:miter lim="800000"/>
            <a:headEnd/>
            <a:tailEnd/>
          </a:ln>
        </p:spPr>
      </p:pic>
      <p:pic>
        <p:nvPicPr>
          <p:cNvPr id="24" name="Picture 31"/>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5181600" y="3365500"/>
            <a:ext cx="452438" cy="307975"/>
          </a:xfrm>
          <a:prstGeom prst="rect">
            <a:avLst/>
          </a:prstGeom>
          <a:noFill/>
          <a:ln w="9525">
            <a:noFill/>
            <a:miter lim="800000"/>
            <a:headEnd/>
            <a:tailEnd/>
          </a:ln>
        </p:spPr>
      </p:pic>
      <p:pic>
        <p:nvPicPr>
          <p:cNvPr id="25" name="Picture 32"/>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6172200" y="3365500"/>
            <a:ext cx="454025" cy="307975"/>
          </a:xfrm>
          <a:prstGeom prst="rect">
            <a:avLst/>
          </a:prstGeom>
          <a:noFill/>
          <a:ln w="9525">
            <a:noFill/>
            <a:miter lim="800000"/>
            <a:headEnd/>
            <a:tailEnd/>
          </a:ln>
        </p:spPr>
      </p:pic>
      <p:sp>
        <p:nvSpPr>
          <p:cNvPr id="26" name="TextBox 25"/>
          <p:cNvSpPr txBox="1"/>
          <p:nvPr userDrawn="1"/>
        </p:nvSpPr>
        <p:spPr>
          <a:xfrm>
            <a:off x="914400" y="5410200"/>
            <a:ext cx="3200400" cy="757238"/>
          </a:xfrm>
          <a:prstGeom prst="rect">
            <a:avLst/>
          </a:prstGeom>
          <a:noFill/>
        </p:spPr>
        <p:txBody>
          <a:bodyPr>
            <a:spAutoFit/>
          </a:bodyPr>
          <a:lstStyle/>
          <a:p>
            <a:pPr marL="112713" indent="-112713">
              <a:lnSpc>
                <a:spcPts val="1300"/>
              </a:lnSpc>
              <a:defRPr/>
            </a:pPr>
            <a:r>
              <a:rPr lang="en-US" sz="900" baseline="30000" dirty="0">
                <a:latin typeface="Helvetica"/>
                <a:cs typeface="Helvetica"/>
              </a:rPr>
              <a:t>1</a:t>
            </a:r>
            <a:r>
              <a:rPr lang="en-US" sz="900" dirty="0">
                <a:latin typeface="Helvetica"/>
                <a:cs typeface="Helvetica"/>
              </a:rPr>
              <a:t> 	Primary and blue sky palettes: Use for Quantros “blue sky” marketing materials</a:t>
            </a:r>
          </a:p>
          <a:p>
            <a:pPr marL="112713" indent="-112713">
              <a:lnSpc>
                <a:spcPts val="1300"/>
              </a:lnSpc>
              <a:defRPr/>
            </a:pPr>
            <a:r>
              <a:rPr lang="en-US" sz="900" baseline="30000" dirty="0">
                <a:latin typeface="Helvetica"/>
                <a:cs typeface="Helvetica"/>
              </a:rPr>
              <a:t>2</a:t>
            </a:r>
            <a:r>
              <a:rPr lang="en-US" sz="900" dirty="0">
                <a:latin typeface="Helvetica"/>
                <a:cs typeface="Helvetica"/>
              </a:rPr>
              <a:t> 	Quantros neutrals: Use for sidebars, backgrounds.</a:t>
            </a:r>
          </a:p>
          <a:p>
            <a:pPr marL="112713" indent="-112713">
              <a:lnSpc>
                <a:spcPts val="1300"/>
              </a:lnSpc>
              <a:defRPr/>
            </a:pPr>
            <a:r>
              <a:rPr lang="en-US" sz="900" baseline="30000" dirty="0">
                <a:latin typeface="Helvetica"/>
                <a:cs typeface="Helvetica"/>
              </a:rPr>
              <a:t>3</a:t>
            </a:r>
            <a:r>
              <a:rPr lang="en-US" sz="900" dirty="0">
                <a:latin typeface="Helvetica"/>
                <a:cs typeface="Helvetica"/>
              </a:rPr>
              <a:t> 	Quantros accents: Use for charts, graphs, etc.</a:t>
            </a:r>
          </a:p>
        </p:txBody>
      </p:sp>
      <p:sp>
        <p:nvSpPr>
          <p:cNvPr id="27" name="TextBox 26"/>
          <p:cNvSpPr txBox="1"/>
          <p:nvPr userDrawn="1"/>
        </p:nvSpPr>
        <p:spPr>
          <a:xfrm>
            <a:off x="533400" y="685800"/>
            <a:ext cx="3041217" cy="461665"/>
          </a:xfrm>
          <a:prstGeom prst="rect">
            <a:avLst/>
          </a:prstGeom>
          <a:noFill/>
        </p:spPr>
        <p:txBody>
          <a:bodyPr wrap="none">
            <a:spAutoFit/>
          </a:bodyPr>
          <a:lstStyle/>
          <a:p>
            <a:pPr>
              <a:defRPr/>
            </a:pPr>
            <a:r>
              <a:rPr lang="en-US" sz="2400" b="1" dirty="0">
                <a:solidFill>
                  <a:srgbClr val="404040"/>
                </a:solidFill>
                <a:latin typeface="Helvetica"/>
                <a:cs typeface="Helvetica"/>
              </a:rPr>
              <a:t>Color Palette - 2010</a:t>
            </a:r>
          </a:p>
        </p:txBody>
      </p:sp>
      <p:sp>
        <p:nvSpPr>
          <p:cNvPr id="28" name="TextBox 27"/>
          <p:cNvSpPr txBox="1"/>
          <p:nvPr userDrawn="1"/>
        </p:nvSpPr>
        <p:spPr>
          <a:xfrm>
            <a:off x="4114800" y="5414963"/>
            <a:ext cx="4419600" cy="257175"/>
          </a:xfrm>
          <a:prstGeom prst="rect">
            <a:avLst/>
          </a:prstGeom>
          <a:noFill/>
        </p:spPr>
        <p:txBody>
          <a:bodyPr>
            <a:spAutoFit/>
          </a:bodyPr>
          <a:lstStyle/>
          <a:p>
            <a:pPr>
              <a:lnSpc>
                <a:spcPts val="1300"/>
              </a:lnSpc>
              <a:defRPr/>
            </a:pPr>
            <a:r>
              <a:rPr lang="en-US" sz="900" dirty="0">
                <a:latin typeface="Helvetica"/>
                <a:cs typeface="Helvetica"/>
              </a:rPr>
              <a:t>NOTE: Select Fill, Line and Text colors from top line of formatting palette</a:t>
            </a:r>
          </a:p>
        </p:txBody>
      </p:sp>
      <p:sp>
        <p:nvSpPr>
          <p:cNvPr id="31" name="TextBox 30"/>
          <p:cNvSpPr txBox="1"/>
          <p:nvPr userDrawn="1"/>
        </p:nvSpPr>
        <p:spPr>
          <a:xfrm>
            <a:off x="2140671" y="6583977"/>
            <a:ext cx="4488729" cy="18466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C00000"/>
                </a:solidFill>
                <a:effectLst/>
                <a:uLnTx/>
                <a:uFillTx/>
                <a:latin typeface="Helvetica"/>
                <a:ea typeface="ＭＳ Ｐゴシック" charset="-128"/>
                <a:cs typeface="Helvetica"/>
              </a:rPr>
              <a:t>Confidential – Do Not Distribute or Copy Without Prior Permission from Quantros</a:t>
            </a:r>
          </a:p>
        </p:txBody>
      </p:sp>
      <p:sp>
        <p:nvSpPr>
          <p:cNvPr id="32" name="Slide Number Placeholder 31"/>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425053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Up">
    <p:spTree>
      <p:nvGrpSpPr>
        <p:cNvPr id="1" name=""/>
        <p:cNvGrpSpPr/>
        <p:nvPr/>
      </p:nvGrpSpPr>
      <p:grpSpPr>
        <a:xfrm>
          <a:off x="0" y="0"/>
          <a:ext cx="0" cy="0"/>
          <a:chOff x="0" y="0"/>
          <a:chExt cx="0" cy="0"/>
        </a:xfrm>
      </p:grpSpPr>
      <p:sp>
        <p:nvSpPr>
          <p:cNvPr id="10" name="Rectangle 8"/>
          <p:cNvSpPr>
            <a:spLocks noGrp="1"/>
          </p:cNvSpPr>
          <p:nvPr>
            <p:ph type="body" sz="quarter" idx="13"/>
          </p:nvPr>
        </p:nvSpPr>
        <p:spPr>
          <a:xfrm>
            <a:off x="304800" y="1143000"/>
            <a:ext cx="4191000" cy="381000"/>
          </a:xfrm>
          <a:prstGeom prst="rect">
            <a:avLst/>
          </a:prstGeom>
          <a:noFill/>
        </p:spPr>
        <p:txBody>
          <a:bodyPr/>
          <a:lstStyle>
            <a:lvl1pPr eaLnBrk="1" latinLnBrk="0" hangingPunct="1">
              <a:buNone/>
              <a:defRPr kumimoji="0" sz="2000" b="1">
                <a:solidFill>
                  <a:srgbClr val="404040"/>
                </a:solidFill>
                <a:latin typeface="+mn-lt"/>
              </a:defRPr>
            </a:lvl1pPr>
          </a:lstStyle>
          <a:p>
            <a:pPr lvl="0"/>
            <a:r>
              <a:rPr lang="en-US" dirty="0" smtClean="0"/>
              <a:t>Click to edit Master text styles</a:t>
            </a:r>
          </a:p>
        </p:txBody>
      </p:sp>
      <p:sp>
        <p:nvSpPr>
          <p:cNvPr id="11" name="Rectangle 11"/>
          <p:cNvSpPr>
            <a:spLocks noGrp="1"/>
          </p:cNvSpPr>
          <p:nvPr>
            <p:ph sz="quarter" idx="15"/>
          </p:nvPr>
        </p:nvSpPr>
        <p:spPr>
          <a:xfrm>
            <a:off x="304800" y="1676400"/>
            <a:ext cx="3962400" cy="4572000"/>
          </a:xfrm>
          <a:prstGeom prst="rect">
            <a:avLst/>
          </a:prstGeom>
        </p:spPr>
        <p:txBody>
          <a:bodyPr/>
          <a:lstStyle>
            <a:lvl1pPr>
              <a:defRPr sz="18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Rectangle 8"/>
          <p:cNvSpPr>
            <a:spLocks noGrp="1"/>
          </p:cNvSpPr>
          <p:nvPr>
            <p:ph type="body" sz="quarter" idx="16"/>
          </p:nvPr>
        </p:nvSpPr>
        <p:spPr>
          <a:xfrm>
            <a:off x="4419600" y="1143000"/>
            <a:ext cx="4191000" cy="381000"/>
          </a:xfrm>
          <a:prstGeom prst="rect">
            <a:avLst/>
          </a:prstGeom>
          <a:noFill/>
        </p:spPr>
        <p:txBody>
          <a:bodyPr/>
          <a:lstStyle>
            <a:lvl1pPr eaLnBrk="1" latinLnBrk="0" hangingPunct="1">
              <a:buNone/>
              <a:defRPr kumimoji="0" sz="2000" b="1">
                <a:solidFill>
                  <a:srgbClr val="404040"/>
                </a:solidFill>
                <a:latin typeface="+mn-lt"/>
              </a:defRPr>
            </a:lvl1pPr>
          </a:lstStyle>
          <a:p>
            <a:pPr lvl="0"/>
            <a:r>
              <a:rPr lang="en-US" smtClean="0"/>
              <a:t>Click to edit Master text styles</a:t>
            </a:r>
          </a:p>
        </p:txBody>
      </p:sp>
      <p:sp>
        <p:nvSpPr>
          <p:cNvPr id="18" name="Rectangle 11"/>
          <p:cNvSpPr>
            <a:spLocks noGrp="1"/>
          </p:cNvSpPr>
          <p:nvPr>
            <p:ph sz="quarter" idx="17"/>
          </p:nvPr>
        </p:nvSpPr>
        <p:spPr>
          <a:xfrm>
            <a:off x="4495800" y="1676400"/>
            <a:ext cx="3962400" cy="4572000"/>
          </a:xfrm>
          <a:prstGeom prst="rect">
            <a:avLst/>
          </a:prstGeom>
        </p:spPr>
        <p:txBody>
          <a:bodyPr/>
          <a:lstStyle>
            <a:lvl1pPr>
              <a:defRPr sz="18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0" name="TextBox 19"/>
          <p:cNvSpPr txBox="1"/>
          <p:nvPr userDrawn="1"/>
        </p:nvSpPr>
        <p:spPr>
          <a:xfrm>
            <a:off x="2140671" y="6576283"/>
            <a:ext cx="4488729" cy="200055"/>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F50E35"/>
                </a:solidFill>
                <a:effectLst/>
                <a:uLnTx/>
                <a:uFillTx/>
                <a:latin typeface="+mn-lt"/>
                <a:ea typeface="ＭＳ Ｐゴシック" charset="-128"/>
                <a:cs typeface="Helvetica"/>
              </a:rPr>
              <a:t>Confidential – Do Not Distribute or Copy Without Prior Permission from Quantros</a:t>
            </a:r>
          </a:p>
        </p:txBody>
      </p:sp>
      <p:sp>
        <p:nvSpPr>
          <p:cNvPr id="21" name="Rectangle 8"/>
          <p:cNvSpPr>
            <a:spLocks noGrp="1"/>
          </p:cNvSpPr>
          <p:nvPr>
            <p:ph type="body" sz="quarter" idx="24"/>
          </p:nvPr>
        </p:nvSpPr>
        <p:spPr>
          <a:xfrm>
            <a:off x="457200" y="152400"/>
            <a:ext cx="7924800" cy="762000"/>
          </a:xfrm>
          <a:prstGeom prst="rect">
            <a:avLst/>
          </a:prstGeom>
          <a:noFill/>
        </p:spPr>
        <p:txBody>
          <a:bodyPr/>
          <a:lstStyle>
            <a:lvl1pPr eaLnBrk="1" latinLnBrk="0" hangingPunct="1">
              <a:buNone/>
              <a:defRPr kumimoji="0" sz="2400" b="1">
                <a:solidFill>
                  <a:schemeClr val="bg1"/>
                </a:solidFill>
                <a:latin typeface="+mj-lt"/>
              </a:defRPr>
            </a:lvl1pPr>
          </a:lstStyle>
          <a:p>
            <a:pPr lvl="0"/>
            <a:r>
              <a:rPr lang="en-US" smtClean="0"/>
              <a:t>Click to edit Master text styles</a:t>
            </a:r>
          </a:p>
        </p:txBody>
      </p:sp>
      <p:sp>
        <p:nvSpPr>
          <p:cNvPr id="9" name="Slide Number Placeholder 8"/>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381866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1676400"/>
            <a:ext cx="8229600" cy="685800"/>
          </a:xfrm>
          <a:prstGeom prst="rect">
            <a:avLst/>
          </a:prstGeom>
        </p:spPr>
        <p:txBody>
          <a:bodyPr/>
          <a:lstStyle>
            <a:lvl1pPr>
              <a:defRPr baseline="0"/>
            </a:lvl1pPr>
          </a:lstStyle>
          <a:p>
            <a:r>
              <a:rPr lang="en-US" smtClean="0"/>
              <a:t>Click to edit Master title style</a:t>
            </a:r>
            <a:endParaRPr lang="en-US" dirty="0"/>
          </a:p>
        </p:txBody>
      </p:sp>
      <p:sp>
        <p:nvSpPr>
          <p:cNvPr id="4" name="Slide Number Placeholder 3"/>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Tree>
    <p:extLst>
      <p:ext uri="{BB962C8B-B14F-4D97-AF65-F5344CB8AC3E}">
        <p14:creationId xmlns:p14="http://schemas.microsoft.com/office/powerpoint/2010/main" val="315982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rot="16200000">
            <a:off x="5560866" y="3274866"/>
            <a:ext cx="6861468" cy="304800"/>
          </a:xfrm>
          <a:prstGeom prst="rect">
            <a:avLst/>
          </a:prstGeom>
          <a:solidFill>
            <a:schemeClr val="tx1">
              <a:lumMod val="65000"/>
              <a:lumOff val="3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chemeClr val="tx1">
                  <a:lumMod val="50000"/>
                  <a:lumOff val="50000"/>
                </a:schemeClr>
              </a:solidFill>
              <a:ea typeface="ＭＳ Ｐゴシック" charset="-128"/>
              <a:cs typeface="ＭＳ Ｐゴシック" charset="-128"/>
            </a:endParaRPr>
          </a:p>
        </p:txBody>
      </p:sp>
      <p:sp>
        <p:nvSpPr>
          <p:cNvPr id="7" name="Rectangle 6"/>
          <p:cNvSpPr/>
          <p:nvPr/>
        </p:nvSpPr>
        <p:spPr>
          <a:xfrm>
            <a:off x="0" y="0"/>
            <a:ext cx="8839200" cy="609600"/>
          </a:xfrm>
          <a:prstGeom prst="rect">
            <a:avLst/>
          </a:prstGeom>
          <a:solidFill>
            <a:srgbClr val="DE102C"/>
          </a:solidFill>
          <a:ln w="25400" cap="rnd" cmpd="sng" algn="ctr">
            <a:noFill/>
            <a:prstDash val="soli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D2FF7F"/>
              </a:solidFill>
              <a:ea typeface="ＭＳ Ｐゴシック" charset="-128"/>
              <a:cs typeface="ＭＳ Ｐゴシック" charset="-128"/>
            </a:endParaRPr>
          </a:p>
        </p:txBody>
      </p:sp>
      <p:sp>
        <p:nvSpPr>
          <p:cNvPr id="5" name="Slide Number Placeholder 4"/>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a:t>
            </a:fld>
            <a:endParaRPr lang="en-US" altLang="en-US"/>
          </a:p>
        </p:txBody>
      </p:sp>
      <p:sp>
        <p:nvSpPr>
          <p:cNvPr id="8" name="TextBox 7"/>
          <p:cNvSpPr txBox="1"/>
          <p:nvPr userDrawn="1"/>
        </p:nvSpPr>
        <p:spPr>
          <a:xfrm>
            <a:off x="2133600" y="6583977"/>
            <a:ext cx="4488729" cy="18466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F50E35"/>
                </a:solidFill>
                <a:effectLst/>
                <a:uLnTx/>
                <a:uFillTx/>
                <a:latin typeface="+mn-lt"/>
                <a:ea typeface="ＭＳ Ｐゴシック" charset="-128"/>
                <a:cs typeface="Helvetica"/>
              </a:rPr>
              <a:t>Confidential – Do Not Distribute or Copy Without Prior Permission from Quantros</a:t>
            </a:r>
          </a:p>
        </p:txBody>
      </p:sp>
      <p:pic>
        <p:nvPicPr>
          <p:cNvPr id="9" name="Picture 8" descr="QTS-0909-logo-Red.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1000" y="6172200"/>
            <a:ext cx="1752600" cy="370496"/>
          </a:xfrm>
          <a:prstGeom prst="rect">
            <a:avLst/>
          </a:prstGeom>
        </p:spPr>
      </p:pic>
      <p:pic>
        <p:nvPicPr>
          <p:cNvPr id="11" name="Picture 10" descr="Katten logo_black.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200" y="6172200"/>
            <a:ext cx="1219658" cy="404810"/>
          </a:xfrm>
          <a:prstGeom prst="rect">
            <a:avLst/>
          </a:prstGeom>
        </p:spPr>
      </p:pic>
    </p:spTree>
    <p:extLst>
      <p:ext uri="{BB962C8B-B14F-4D97-AF65-F5344CB8AC3E}">
        <p14:creationId xmlns:p14="http://schemas.microsoft.com/office/powerpoint/2010/main" val="4948997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49" r:id="rId10"/>
    <p:sldLayoutId id="2147483751" r:id="rId11"/>
    <p:sldLayoutId id="2147483752" r:id="rId12"/>
    <p:sldLayoutId id="2147483753" r:id="rId13"/>
    <p:sldLayoutId id="214748376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cap="small">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2400">
          <a:solidFill>
            <a:schemeClr val="bg1"/>
          </a:solidFill>
          <a:latin typeface="Verdana" charset="0"/>
          <a:ea typeface="ＭＳ Ｐゴシック" charset="-128"/>
          <a:cs typeface="ＭＳ Ｐゴシック" charset="-128"/>
        </a:defRPr>
      </a:lvl2pPr>
      <a:lvl3pPr algn="l" rtl="0" eaLnBrk="1" fontAlgn="base" hangingPunct="1">
        <a:spcBef>
          <a:spcPct val="0"/>
        </a:spcBef>
        <a:spcAft>
          <a:spcPct val="0"/>
        </a:spcAft>
        <a:defRPr sz="2400">
          <a:solidFill>
            <a:schemeClr val="bg1"/>
          </a:solidFill>
          <a:latin typeface="Verdana" charset="0"/>
          <a:ea typeface="ＭＳ Ｐゴシック" charset="-128"/>
          <a:cs typeface="ＭＳ Ｐゴシック" charset="-128"/>
        </a:defRPr>
      </a:lvl3pPr>
      <a:lvl4pPr algn="l" rtl="0" eaLnBrk="1" fontAlgn="base" hangingPunct="1">
        <a:spcBef>
          <a:spcPct val="0"/>
        </a:spcBef>
        <a:spcAft>
          <a:spcPct val="0"/>
        </a:spcAft>
        <a:defRPr sz="2400">
          <a:solidFill>
            <a:schemeClr val="bg1"/>
          </a:solidFill>
          <a:latin typeface="Verdana" charset="0"/>
          <a:ea typeface="ＭＳ Ｐゴシック" charset="-128"/>
          <a:cs typeface="ＭＳ Ｐゴシック" charset="-128"/>
        </a:defRPr>
      </a:lvl4pPr>
      <a:lvl5pPr algn="l" rtl="0" eaLnBrk="1" fontAlgn="base" hangingPunct="1">
        <a:spcBef>
          <a:spcPct val="0"/>
        </a:spcBef>
        <a:spcAft>
          <a:spcPct val="0"/>
        </a:spcAft>
        <a:defRPr sz="2400">
          <a:solidFill>
            <a:schemeClr val="bg1"/>
          </a:solidFill>
          <a:latin typeface="Verdana" charset="0"/>
          <a:ea typeface="ＭＳ Ｐゴシック" charset="-128"/>
          <a:cs typeface="ＭＳ Ｐゴシック" charset="-128"/>
        </a:defRPr>
      </a:lvl5pPr>
      <a:lvl6pPr marL="457200" algn="l" rtl="0" eaLnBrk="1" fontAlgn="base" hangingPunct="1">
        <a:spcBef>
          <a:spcPct val="0"/>
        </a:spcBef>
        <a:spcAft>
          <a:spcPct val="0"/>
        </a:spcAft>
        <a:defRPr sz="2400">
          <a:solidFill>
            <a:schemeClr val="bg1"/>
          </a:solidFill>
          <a:latin typeface="Calibri" pitchFamily="34" charset="0"/>
        </a:defRPr>
      </a:lvl6pPr>
      <a:lvl7pPr marL="914400" algn="l" rtl="0" eaLnBrk="1" fontAlgn="base" hangingPunct="1">
        <a:spcBef>
          <a:spcPct val="0"/>
        </a:spcBef>
        <a:spcAft>
          <a:spcPct val="0"/>
        </a:spcAft>
        <a:defRPr sz="2400">
          <a:solidFill>
            <a:schemeClr val="bg1"/>
          </a:solidFill>
          <a:latin typeface="Calibri" pitchFamily="34" charset="0"/>
        </a:defRPr>
      </a:lvl7pPr>
      <a:lvl8pPr marL="1371600" algn="l" rtl="0" eaLnBrk="1" fontAlgn="base" hangingPunct="1">
        <a:spcBef>
          <a:spcPct val="0"/>
        </a:spcBef>
        <a:spcAft>
          <a:spcPct val="0"/>
        </a:spcAft>
        <a:defRPr sz="2400">
          <a:solidFill>
            <a:schemeClr val="bg1"/>
          </a:solidFill>
          <a:latin typeface="Calibri" pitchFamily="34" charset="0"/>
        </a:defRPr>
      </a:lvl8pPr>
      <a:lvl9pPr marL="1828800" algn="l" rtl="0" eaLnBrk="1" fontAlgn="base" hangingPunct="1">
        <a:spcBef>
          <a:spcPct val="0"/>
        </a:spcBef>
        <a:spcAft>
          <a:spcPct val="0"/>
        </a:spcAft>
        <a:defRPr sz="24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1"/>
        </a:buClr>
        <a:buFont typeface="Arial" charset="0"/>
        <a:buChar char="•"/>
        <a:defRPr lang="en-US" sz="2400" b="0" i="0" dirty="0">
          <a:solidFill>
            <a:schemeClr val="tx1"/>
          </a:solidFill>
          <a:latin typeface="Helvetica"/>
          <a:ea typeface="ＭＳ Ｐゴシック" charset="-128"/>
          <a:cs typeface="Helvetica"/>
        </a:defRPr>
      </a:lvl1pPr>
      <a:lvl2pPr marL="742950" indent="-285750" algn="l" rtl="0" eaLnBrk="1" fontAlgn="base" hangingPunct="1">
        <a:spcBef>
          <a:spcPct val="20000"/>
        </a:spcBef>
        <a:spcAft>
          <a:spcPct val="0"/>
        </a:spcAft>
        <a:buClr>
          <a:schemeClr val="accent1"/>
        </a:buClr>
        <a:buFont typeface="Arial" charset="0"/>
        <a:buChar char="•"/>
        <a:defRPr lang="en-US" sz="2000" b="0" i="0" dirty="0">
          <a:solidFill>
            <a:schemeClr val="tx1"/>
          </a:solidFill>
          <a:latin typeface="Helvetica"/>
          <a:ea typeface="ＭＳ Ｐゴシック" charset="-128"/>
          <a:cs typeface="Helvetica"/>
        </a:defRPr>
      </a:lvl2pPr>
      <a:lvl3pPr marL="1143000" indent="-228600" algn="l" rtl="0" eaLnBrk="1" fontAlgn="base" hangingPunct="1">
        <a:spcBef>
          <a:spcPct val="20000"/>
        </a:spcBef>
        <a:spcAft>
          <a:spcPct val="0"/>
        </a:spcAft>
        <a:buClr>
          <a:schemeClr val="accent1"/>
        </a:buClr>
        <a:buFont typeface="Arial" charset="0"/>
        <a:buChar char="•"/>
        <a:defRPr lang="en-US" sz="1800" b="0" i="0" dirty="0">
          <a:solidFill>
            <a:schemeClr val="tx1"/>
          </a:solidFill>
          <a:latin typeface="Helvetica"/>
          <a:ea typeface="ＭＳ Ｐゴシック" charset="-128"/>
          <a:cs typeface="Helvetica"/>
        </a:defRPr>
      </a:lvl3pPr>
      <a:lvl4pPr marL="1600200" indent="-228600" algn="l" rtl="0" eaLnBrk="1" fontAlgn="base" hangingPunct="1">
        <a:spcBef>
          <a:spcPct val="20000"/>
        </a:spcBef>
        <a:spcAft>
          <a:spcPct val="0"/>
        </a:spcAft>
        <a:buClr>
          <a:schemeClr val="accent1"/>
        </a:buClr>
        <a:buFont typeface="Arial" charset="0"/>
        <a:buChar char="•"/>
        <a:defRPr lang="en-US" sz="1600" b="0" i="0" dirty="0">
          <a:solidFill>
            <a:schemeClr val="tx1"/>
          </a:solidFill>
          <a:latin typeface="Helvetica"/>
          <a:ea typeface="ＭＳ Ｐゴシック" charset="-128"/>
          <a:cs typeface="Helvetica"/>
        </a:defRPr>
      </a:lvl4pPr>
      <a:lvl5pPr marL="2057400" indent="-228600" algn="l" rtl="0" eaLnBrk="1" fontAlgn="base" hangingPunct="1">
        <a:spcBef>
          <a:spcPct val="20000"/>
        </a:spcBef>
        <a:spcAft>
          <a:spcPct val="0"/>
        </a:spcAft>
        <a:buClr>
          <a:schemeClr val="accent1"/>
        </a:buClr>
        <a:buFont typeface="Arial" charset="0"/>
        <a:buChar char="•"/>
        <a:defRPr lang="en-US" sz="1400" b="0" i="0" dirty="0">
          <a:solidFill>
            <a:schemeClr val="tx1"/>
          </a:solidFill>
          <a:latin typeface="Helvetica"/>
          <a:ea typeface="ＭＳ Ｐゴシック" charset="-128"/>
          <a:cs typeface="Helvetica"/>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9.xml"/><Relationship Id="rId6" Type="http://schemas.openxmlformats.org/officeDocument/2006/relationships/image" Target="../media/image2.jpe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over_pp.jpg"/>
          <p:cNvPicPr>
            <a:picLocks noChangeAspect="1"/>
          </p:cNvPicPr>
          <p:nvPr/>
        </p:nvPicPr>
        <p:blipFill rotWithShape="1">
          <a:blip r:embed="rId2" cstate="print">
            <a:extLst>
              <a:ext uri="{28A0092B-C50C-407E-A947-70E740481C1C}">
                <a14:useLocalDpi xmlns:a14="http://schemas.microsoft.com/office/drawing/2010/main" val="0"/>
              </a:ext>
            </a:extLst>
          </a:blip>
          <a:srcRect l="6272" t="31780"/>
          <a:stretch/>
        </p:blipFill>
        <p:spPr>
          <a:xfrm flipH="1">
            <a:off x="1524000" y="1603514"/>
            <a:ext cx="7620000" cy="4187686"/>
          </a:xfrm>
          <a:prstGeom prst="rect">
            <a:avLst/>
          </a:prstGeom>
        </p:spPr>
      </p:pic>
      <p:sp>
        <p:nvSpPr>
          <p:cNvPr id="2" name="TextBox 1"/>
          <p:cNvSpPr txBox="1"/>
          <p:nvPr/>
        </p:nvSpPr>
        <p:spPr>
          <a:xfrm>
            <a:off x="1219200" y="3852996"/>
            <a:ext cx="2667000" cy="1446550"/>
          </a:xfrm>
          <a:prstGeom prst="rect">
            <a:avLst/>
          </a:prstGeom>
          <a:noFill/>
        </p:spPr>
        <p:txBody>
          <a:bodyPr wrap="square" rtlCol="0">
            <a:spAutoFit/>
          </a:bodyPr>
          <a:lstStyle/>
          <a:p>
            <a:pPr>
              <a:spcBef>
                <a:spcPct val="50000"/>
              </a:spcBef>
            </a:pPr>
            <a:r>
              <a:rPr lang="en-US" altLang="en-US" sz="1600" b="1" u="sng" dirty="0" smtClean="0">
                <a:solidFill>
                  <a:schemeClr val="tx1">
                    <a:lumMod val="75000"/>
                    <a:lumOff val="25000"/>
                  </a:schemeClr>
                </a:solidFill>
              </a:rPr>
              <a:t>Speaker</a:t>
            </a:r>
            <a:br>
              <a:rPr lang="en-US" altLang="en-US" sz="1600" b="1" u="sng" dirty="0" smtClean="0">
                <a:solidFill>
                  <a:schemeClr val="tx1">
                    <a:lumMod val="75000"/>
                    <a:lumOff val="25000"/>
                  </a:schemeClr>
                </a:solidFill>
              </a:rPr>
            </a:br>
            <a:r>
              <a:rPr lang="en-US" altLang="en-US" b="1" dirty="0" smtClean="0">
                <a:solidFill>
                  <a:srgbClr val="DEB66A"/>
                </a:solidFill>
              </a:rPr>
              <a:t>Michael R. Callahan</a:t>
            </a:r>
            <a:br>
              <a:rPr lang="en-US" altLang="en-US" b="1" dirty="0" smtClean="0">
                <a:solidFill>
                  <a:srgbClr val="DEB66A"/>
                </a:solidFill>
              </a:rPr>
            </a:br>
            <a:r>
              <a:rPr lang="en-US" altLang="en-US" sz="1600" dirty="0" smtClean="0">
                <a:solidFill>
                  <a:srgbClr val="5F5F5F"/>
                </a:solidFill>
              </a:rPr>
              <a:t>Katten Muchin Rosenman LLP</a:t>
            </a:r>
            <a:br>
              <a:rPr lang="en-US" altLang="en-US" sz="1600" dirty="0" smtClean="0">
                <a:solidFill>
                  <a:srgbClr val="5F5F5F"/>
                </a:solidFill>
              </a:rPr>
            </a:br>
            <a:endParaRPr lang="en-US" altLang="en-US" sz="1600" dirty="0" smtClean="0">
              <a:solidFill>
                <a:srgbClr val="5F5F5F"/>
              </a:solidFill>
            </a:endParaRPr>
          </a:p>
          <a:p>
            <a:endParaRPr lang="en-US" sz="2000" dirty="0"/>
          </a:p>
        </p:txBody>
      </p:sp>
      <p:sp>
        <p:nvSpPr>
          <p:cNvPr id="5" name="TextBox 4"/>
          <p:cNvSpPr txBox="1"/>
          <p:nvPr/>
        </p:nvSpPr>
        <p:spPr>
          <a:xfrm>
            <a:off x="1219200" y="2480146"/>
            <a:ext cx="2286000" cy="1169551"/>
          </a:xfrm>
          <a:prstGeom prst="rect">
            <a:avLst/>
          </a:prstGeom>
          <a:noFill/>
        </p:spPr>
        <p:txBody>
          <a:bodyPr wrap="square" rtlCol="0">
            <a:spAutoFit/>
          </a:bodyPr>
          <a:lstStyle/>
          <a:p>
            <a:pPr>
              <a:spcBef>
                <a:spcPct val="50000"/>
              </a:spcBef>
            </a:pPr>
            <a:r>
              <a:rPr lang="en-US" altLang="en-US" sz="1600" b="1" u="sng" dirty="0" smtClean="0">
                <a:solidFill>
                  <a:schemeClr val="tx1">
                    <a:lumMod val="75000"/>
                    <a:lumOff val="25000"/>
                  </a:schemeClr>
                </a:solidFill>
              </a:rPr>
              <a:t>Host</a:t>
            </a:r>
            <a:br>
              <a:rPr lang="en-US" altLang="en-US" sz="1600" b="1" u="sng" dirty="0" smtClean="0">
                <a:solidFill>
                  <a:schemeClr val="tx1">
                    <a:lumMod val="75000"/>
                    <a:lumOff val="25000"/>
                  </a:schemeClr>
                </a:solidFill>
              </a:rPr>
            </a:br>
            <a:r>
              <a:rPr lang="en-US" b="1" dirty="0" smtClean="0">
                <a:solidFill>
                  <a:srgbClr val="DEB66A"/>
                </a:solidFill>
              </a:rPr>
              <a:t>Brenda Giordano</a:t>
            </a:r>
            <a:r>
              <a:rPr lang="en-US" sz="1600" b="1" dirty="0" smtClean="0"/>
              <a:t/>
            </a:r>
            <a:br>
              <a:rPr lang="en-US" sz="1600" b="1" dirty="0" smtClean="0"/>
            </a:br>
            <a:r>
              <a:rPr lang="en-US" sz="1600" dirty="0">
                <a:solidFill>
                  <a:srgbClr val="7F7F7F"/>
                </a:solidFill>
              </a:rPr>
              <a:t>RN, </a:t>
            </a:r>
            <a:r>
              <a:rPr lang="en-US" sz="1600" dirty="0" smtClean="0">
                <a:solidFill>
                  <a:srgbClr val="7F7F7F"/>
                </a:solidFill>
              </a:rPr>
              <a:t>MN</a:t>
            </a:r>
            <a:br>
              <a:rPr lang="en-US" sz="1600" dirty="0" smtClean="0">
                <a:solidFill>
                  <a:srgbClr val="7F7F7F"/>
                </a:solidFill>
              </a:rPr>
            </a:br>
            <a:endParaRPr lang="en-US" sz="2000" dirty="0">
              <a:solidFill>
                <a:srgbClr val="7F7F7F"/>
              </a:solidFill>
            </a:endParaRPr>
          </a:p>
        </p:txBody>
      </p:sp>
      <p:pic>
        <p:nvPicPr>
          <p:cNvPr id="8" name="Picture 7" descr="QTS-0909-logo-R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96000"/>
            <a:ext cx="1752600" cy="370496"/>
          </a:xfrm>
          <a:prstGeom prst="rect">
            <a:avLst/>
          </a:prstGeom>
        </p:spPr>
      </p:pic>
      <p:pic>
        <p:nvPicPr>
          <p:cNvPr id="14" name="Picture 13" descr="bred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556346"/>
            <a:ext cx="843116" cy="843116"/>
          </a:xfrm>
          <a:prstGeom prst="rect">
            <a:avLst/>
          </a:prstGeom>
        </p:spPr>
      </p:pic>
      <p:sp>
        <p:nvSpPr>
          <p:cNvPr id="17" name="Rectangle 16"/>
          <p:cNvSpPr/>
          <p:nvPr/>
        </p:nvSpPr>
        <p:spPr>
          <a:xfrm>
            <a:off x="1981200" y="609600"/>
            <a:ext cx="51816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Callahan_Michae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927946"/>
            <a:ext cx="762000" cy="762000"/>
          </a:xfrm>
          <a:prstGeom prst="rect">
            <a:avLst/>
          </a:prstGeom>
        </p:spPr>
      </p:pic>
      <p:sp>
        <p:nvSpPr>
          <p:cNvPr id="24" name="Rectangle 23"/>
          <p:cNvSpPr/>
          <p:nvPr/>
        </p:nvSpPr>
        <p:spPr>
          <a:xfrm>
            <a:off x="2849" y="6705600"/>
            <a:ext cx="9144000" cy="152400"/>
          </a:xfrm>
          <a:prstGeom prst="rect">
            <a:avLst/>
          </a:prstGeom>
          <a:solidFill>
            <a:schemeClr val="accent5">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0" y="762000"/>
            <a:ext cx="1905000" cy="9144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239000" y="762000"/>
            <a:ext cx="1905000" cy="9144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905000" y="762000"/>
            <a:ext cx="5334000" cy="914400"/>
          </a:xfrm>
          <a:prstGeom prst="rect">
            <a:avLst/>
          </a:prstGeom>
          <a:solidFill>
            <a:schemeClr val="accent5">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838200"/>
            <a:ext cx="9144000" cy="738664"/>
          </a:xfrm>
          <a:prstGeom prst="rect">
            <a:avLst/>
          </a:prstGeom>
          <a:noFill/>
        </p:spPr>
        <p:txBody>
          <a:bodyPr wrap="square" rtlCol="0">
            <a:spAutoFit/>
          </a:bodyPr>
          <a:lstStyle/>
          <a:p>
            <a:pPr algn="ctr"/>
            <a:r>
              <a:rPr lang="en-US" sz="2400" b="1" dirty="0" smtClean="0">
                <a:latin typeface="+mj-lt"/>
              </a:rPr>
              <a:t>Patient Safety Organizations:</a:t>
            </a:r>
          </a:p>
          <a:p>
            <a:pPr algn="ctr"/>
            <a:r>
              <a:rPr lang="en-US" dirty="0" smtClean="0">
                <a:solidFill>
                  <a:srgbClr val="DEB66A"/>
                </a:solidFill>
                <a:latin typeface="+mj-lt"/>
              </a:rPr>
              <a:t>Optimizing Protection from Discovery Under the Patient Safety Act</a:t>
            </a:r>
            <a:endParaRPr lang="en-US" dirty="0">
              <a:solidFill>
                <a:srgbClr val="DEB66A"/>
              </a:solidFill>
              <a:latin typeface="+mj-lt"/>
            </a:endParaRPr>
          </a:p>
        </p:txBody>
      </p:sp>
      <p:pic>
        <p:nvPicPr>
          <p:cNvPr id="18" name="Picture 17" descr="Katten logo_blac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6096000"/>
            <a:ext cx="1219658" cy="404810"/>
          </a:xfrm>
          <a:prstGeom prst="rect">
            <a:avLst/>
          </a:prstGeom>
        </p:spPr>
      </p:pic>
      <p:sp>
        <p:nvSpPr>
          <p:cNvPr id="3" name="Slide Number Placeholder 2"/>
          <p:cNvSpPr>
            <a:spLocks noGrp="1"/>
          </p:cNvSpPr>
          <p:nvPr>
            <p:ph type="sldNum" sz="quarter" idx="4"/>
          </p:nvPr>
        </p:nvSpPr>
        <p:spPr>
          <a:xfrm flipV="1">
            <a:off x="8153400" y="6781800"/>
            <a:ext cx="990600" cy="914400"/>
          </a:xfrm>
          <a:prstGeom prst="rect">
            <a:avLst/>
          </a:prstGeom>
        </p:spPr>
        <p:txBody>
          <a:bodyPr/>
          <a:lstStyle/>
          <a:p>
            <a:pPr>
              <a:defRPr/>
            </a:pPr>
            <a:fld id="{EB48A48F-446C-4453-AAA3-C5D1F8F49093}" type="slidenum">
              <a:rPr lang="en-US" smtClean="0"/>
              <a:pPr>
                <a:defRPr/>
              </a:pPr>
              <a:t>0</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04800" y="617537"/>
            <a:ext cx="7767638" cy="1268413"/>
          </a:xfrm>
        </p:spPr>
        <p:txBody>
          <a:bodyPr/>
          <a:lstStyle/>
          <a:p>
            <a:r>
              <a:rPr lang="en-US" altLang="en-US" dirty="0">
                <a:solidFill>
                  <a:schemeClr val="tx1"/>
                </a:solidFill>
              </a:rPr>
              <a:t>PSO Reporting Process </a:t>
            </a:r>
            <a:endParaRPr lang="en-US" dirty="0">
              <a:solidFill>
                <a:schemeClr val="tx1"/>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9</a:t>
            </a:fld>
            <a:endParaRPr lang="en-US" dirty="0"/>
          </a:p>
        </p:txBody>
      </p:sp>
      <p:sp>
        <p:nvSpPr>
          <p:cNvPr id="12291" name="Oval 2"/>
          <p:cNvSpPr>
            <a:spLocks noChangeArrowheads="1"/>
          </p:cNvSpPr>
          <p:nvPr/>
        </p:nvSpPr>
        <p:spPr bwMode="auto">
          <a:xfrm>
            <a:off x="498475" y="1143000"/>
            <a:ext cx="7883525" cy="5105400"/>
          </a:xfrm>
          <a:prstGeom prst="ellipse">
            <a:avLst/>
          </a:prstGeom>
          <a:noFill/>
          <a:ln w="57150" cmpd="sng">
            <a:solidFill>
              <a:srgbClr val="BFBFB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endParaRPr lang="en-US" altLang="en-US" sz="1800"/>
          </a:p>
        </p:txBody>
      </p:sp>
      <p:sp>
        <p:nvSpPr>
          <p:cNvPr id="12292" name="Line 17"/>
          <p:cNvSpPr>
            <a:spLocks noChangeShapeType="1"/>
          </p:cNvSpPr>
          <p:nvPr/>
        </p:nvSpPr>
        <p:spPr bwMode="auto">
          <a:xfrm>
            <a:off x="2001838" y="4267200"/>
            <a:ext cx="0" cy="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3" name="Line 18"/>
          <p:cNvSpPr>
            <a:spLocks noChangeShapeType="1"/>
          </p:cNvSpPr>
          <p:nvPr/>
        </p:nvSpPr>
        <p:spPr bwMode="auto">
          <a:xfrm>
            <a:off x="2071688" y="4057650"/>
            <a:ext cx="0" cy="0"/>
          </a:xfrm>
          <a:prstGeom prst="line">
            <a:avLst/>
          </a:prstGeom>
          <a:noFill/>
          <a:ln w="9525">
            <a:solidFill>
              <a:schemeClr val="bg1">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4" name="Rectangle 7"/>
          <p:cNvSpPr>
            <a:spLocks noChangeArrowheads="1"/>
          </p:cNvSpPr>
          <p:nvPr/>
        </p:nvSpPr>
        <p:spPr bwMode="blackWhite">
          <a:xfrm>
            <a:off x="2979738" y="1489075"/>
            <a:ext cx="1976437" cy="523875"/>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Professional Standards</a:t>
            </a:r>
          </a:p>
          <a:p>
            <a:pPr algn="ctr">
              <a:spcBef>
                <a:spcPct val="0"/>
              </a:spcBef>
              <a:spcAft>
                <a:spcPct val="0"/>
              </a:spcAft>
              <a:buClrTx/>
              <a:buFontTx/>
              <a:buNone/>
            </a:pPr>
            <a:r>
              <a:rPr lang="en-US" altLang="en-US" sz="1100" b="1">
                <a:solidFill>
                  <a:srgbClr val="000000"/>
                </a:solidFill>
              </a:rPr>
              <a:t>Committee</a:t>
            </a:r>
          </a:p>
        </p:txBody>
      </p:sp>
      <p:sp>
        <p:nvSpPr>
          <p:cNvPr id="12295" name="Rectangle 8"/>
          <p:cNvSpPr>
            <a:spLocks noChangeArrowheads="1"/>
          </p:cNvSpPr>
          <p:nvPr/>
        </p:nvSpPr>
        <p:spPr bwMode="blackWhite">
          <a:xfrm>
            <a:off x="1249363" y="2379663"/>
            <a:ext cx="1978025" cy="525462"/>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Medica</a:t>
            </a:r>
            <a:r>
              <a:rPr lang="en-US" altLang="en-US" sz="1100" b="1">
                <a:solidFill>
                  <a:srgbClr val="FFFFFF"/>
                </a:solidFill>
              </a:rPr>
              <a:t>l </a:t>
            </a:r>
            <a:r>
              <a:rPr lang="en-US" altLang="en-US" sz="1100" b="1">
                <a:solidFill>
                  <a:srgbClr val="000000"/>
                </a:solidFill>
              </a:rPr>
              <a:t>Executive</a:t>
            </a:r>
          </a:p>
          <a:p>
            <a:pPr algn="ctr">
              <a:spcBef>
                <a:spcPct val="0"/>
              </a:spcBef>
              <a:spcAft>
                <a:spcPct val="0"/>
              </a:spcAft>
              <a:buClrTx/>
              <a:buFontTx/>
              <a:buNone/>
            </a:pPr>
            <a:r>
              <a:rPr lang="en-US" altLang="en-US" sz="1100" b="1">
                <a:solidFill>
                  <a:srgbClr val="000000"/>
                </a:solidFill>
              </a:rPr>
              <a:t>Committee</a:t>
            </a:r>
          </a:p>
        </p:txBody>
      </p:sp>
      <p:sp>
        <p:nvSpPr>
          <p:cNvPr id="12296" name="Rectangle 9"/>
          <p:cNvSpPr>
            <a:spLocks noChangeArrowheads="1"/>
          </p:cNvSpPr>
          <p:nvPr/>
        </p:nvSpPr>
        <p:spPr bwMode="blackWhite">
          <a:xfrm>
            <a:off x="1241425" y="3287713"/>
            <a:ext cx="1976438" cy="525462"/>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Medical Staff Quality</a:t>
            </a:r>
          </a:p>
          <a:p>
            <a:pPr algn="ctr">
              <a:spcBef>
                <a:spcPct val="0"/>
              </a:spcBef>
              <a:spcAft>
                <a:spcPct val="0"/>
              </a:spcAft>
              <a:buClrTx/>
              <a:buFontTx/>
              <a:buNone/>
            </a:pPr>
            <a:r>
              <a:rPr lang="en-US" altLang="en-US" sz="1100" b="1">
                <a:solidFill>
                  <a:srgbClr val="000000"/>
                </a:solidFill>
              </a:rPr>
              <a:t>Management Committee</a:t>
            </a:r>
          </a:p>
        </p:txBody>
      </p:sp>
      <p:sp>
        <p:nvSpPr>
          <p:cNvPr id="12297" name="Rectangle 10"/>
          <p:cNvSpPr>
            <a:spLocks noChangeArrowheads="1"/>
          </p:cNvSpPr>
          <p:nvPr/>
        </p:nvSpPr>
        <p:spPr bwMode="blackWhite">
          <a:xfrm>
            <a:off x="4633913" y="2405063"/>
            <a:ext cx="1976437" cy="1206500"/>
          </a:xfrm>
          <a:prstGeom prst="rect">
            <a:avLst/>
          </a:prstGeom>
          <a:solidFill>
            <a:schemeClr val="bg1"/>
          </a:solidFill>
          <a:ln w="12700">
            <a:solidFill>
              <a:srgbClr val="BFBFBF"/>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Administrative </a:t>
            </a:r>
            <a:br>
              <a:rPr lang="en-US" altLang="en-US" sz="1100" b="1">
                <a:solidFill>
                  <a:srgbClr val="000000"/>
                </a:solidFill>
              </a:rPr>
            </a:br>
            <a:r>
              <a:rPr lang="en-US" altLang="en-US" sz="1100" b="1">
                <a:solidFill>
                  <a:srgbClr val="000000"/>
                </a:solidFill>
              </a:rPr>
              <a:t>Quality Management </a:t>
            </a:r>
            <a:br>
              <a:rPr lang="en-US" altLang="en-US" sz="1100" b="1">
                <a:solidFill>
                  <a:srgbClr val="000000"/>
                </a:solidFill>
              </a:rPr>
            </a:br>
            <a:r>
              <a:rPr lang="en-US" altLang="en-US" sz="1100" b="1">
                <a:solidFill>
                  <a:srgbClr val="000000"/>
                </a:solidFill>
              </a:rPr>
              <a:t>Committee</a:t>
            </a:r>
          </a:p>
        </p:txBody>
      </p:sp>
      <p:sp>
        <p:nvSpPr>
          <p:cNvPr id="12298" name="Rectangle 11"/>
          <p:cNvSpPr>
            <a:spLocks noChangeArrowheads="1"/>
          </p:cNvSpPr>
          <p:nvPr/>
        </p:nvSpPr>
        <p:spPr bwMode="blackWhite">
          <a:xfrm>
            <a:off x="1241425" y="4197350"/>
            <a:ext cx="1976438" cy="376238"/>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Department/Committee Chm</a:t>
            </a:r>
          </a:p>
        </p:txBody>
      </p:sp>
      <p:sp>
        <p:nvSpPr>
          <p:cNvPr id="12299" name="Rectangle 12"/>
          <p:cNvSpPr>
            <a:spLocks noChangeArrowheads="1"/>
          </p:cNvSpPr>
          <p:nvPr/>
        </p:nvSpPr>
        <p:spPr bwMode="blackWhite">
          <a:xfrm>
            <a:off x="1241425" y="4573588"/>
            <a:ext cx="1976438" cy="708025"/>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Medical Staff </a:t>
            </a:r>
            <a:br>
              <a:rPr lang="en-US" altLang="en-US" sz="1100" b="1">
                <a:solidFill>
                  <a:srgbClr val="000000"/>
                </a:solidFill>
              </a:rPr>
            </a:br>
            <a:r>
              <a:rPr lang="en-US" altLang="en-US" sz="1100" b="1">
                <a:solidFill>
                  <a:srgbClr val="000000"/>
                </a:solidFill>
              </a:rPr>
              <a:t>Interdisciplinary Department </a:t>
            </a:r>
          </a:p>
          <a:p>
            <a:pPr algn="ctr">
              <a:spcBef>
                <a:spcPct val="0"/>
              </a:spcBef>
              <a:spcAft>
                <a:spcPct val="0"/>
              </a:spcAft>
              <a:buClrTx/>
              <a:buFontTx/>
              <a:buNone/>
            </a:pPr>
            <a:r>
              <a:rPr lang="en-US" altLang="en-US" sz="1100" b="1">
                <a:solidFill>
                  <a:srgbClr val="000000"/>
                </a:solidFill>
              </a:rPr>
              <a:t>Quality Committees</a:t>
            </a:r>
          </a:p>
        </p:txBody>
      </p:sp>
      <p:sp>
        <p:nvSpPr>
          <p:cNvPr id="12300" name="Rectangle 13"/>
          <p:cNvSpPr>
            <a:spLocks noChangeArrowheads="1"/>
          </p:cNvSpPr>
          <p:nvPr/>
        </p:nvSpPr>
        <p:spPr bwMode="blackWhite">
          <a:xfrm>
            <a:off x="1241425" y="5281613"/>
            <a:ext cx="1976438" cy="498475"/>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dirty="0">
                <a:solidFill>
                  <a:srgbClr val="000000"/>
                </a:solidFill>
              </a:rPr>
              <a:t>Functional (Interdisciplinary)</a:t>
            </a:r>
          </a:p>
          <a:p>
            <a:pPr algn="ctr">
              <a:spcBef>
                <a:spcPct val="0"/>
              </a:spcBef>
              <a:spcAft>
                <a:spcPct val="0"/>
              </a:spcAft>
              <a:buClrTx/>
              <a:buFontTx/>
              <a:buNone/>
            </a:pPr>
            <a:r>
              <a:rPr lang="en-US" altLang="en-US" sz="1100" b="1" dirty="0">
                <a:solidFill>
                  <a:srgbClr val="000000"/>
                </a:solidFill>
              </a:rPr>
              <a:t>Quality Committees</a:t>
            </a:r>
          </a:p>
        </p:txBody>
      </p:sp>
      <p:sp>
        <p:nvSpPr>
          <p:cNvPr id="12301" name="Rectangle 14"/>
          <p:cNvSpPr>
            <a:spLocks noChangeArrowheads="1"/>
          </p:cNvSpPr>
          <p:nvPr/>
        </p:nvSpPr>
        <p:spPr bwMode="blackWhite">
          <a:xfrm>
            <a:off x="5849938" y="4251325"/>
            <a:ext cx="1974850" cy="533400"/>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Senior Management </a:t>
            </a:r>
            <a:br>
              <a:rPr lang="en-US" altLang="en-US" sz="1100" b="1">
                <a:solidFill>
                  <a:srgbClr val="000000"/>
                </a:solidFill>
              </a:rPr>
            </a:br>
            <a:r>
              <a:rPr lang="en-US" altLang="en-US" sz="1100" b="1">
                <a:solidFill>
                  <a:srgbClr val="000000"/>
                </a:solidFill>
              </a:rPr>
              <a:t>and Directors</a:t>
            </a:r>
          </a:p>
        </p:txBody>
      </p:sp>
      <p:sp>
        <p:nvSpPr>
          <p:cNvPr id="12302" name="Rectangle 15"/>
          <p:cNvSpPr>
            <a:spLocks noChangeArrowheads="1"/>
          </p:cNvSpPr>
          <p:nvPr/>
        </p:nvSpPr>
        <p:spPr bwMode="blackWhite">
          <a:xfrm>
            <a:off x="5849938" y="4733925"/>
            <a:ext cx="1066800" cy="647700"/>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spcBef>
                <a:spcPct val="0"/>
              </a:spcBef>
              <a:spcAft>
                <a:spcPct val="0"/>
              </a:spcAft>
              <a:buClrTx/>
              <a:buFontTx/>
              <a:buNone/>
            </a:pPr>
            <a:r>
              <a:rPr lang="en-US" altLang="en-US" sz="700" b="1">
                <a:solidFill>
                  <a:srgbClr val="FFFFFF"/>
                </a:solidFill>
              </a:rPr>
              <a:t>Inter-</a:t>
            </a:r>
          </a:p>
          <a:p>
            <a:pPr>
              <a:spcBef>
                <a:spcPct val="0"/>
              </a:spcBef>
              <a:spcAft>
                <a:spcPct val="0"/>
              </a:spcAft>
              <a:buClrTx/>
              <a:buFontTx/>
              <a:buNone/>
            </a:pPr>
            <a:r>
              <a:rPr lang="en-US" altLang="en-US" sz="700" b="1">
                <a:solidFill>
                  <a:srgbClr val="000000"/>
                </a:solidFill>
              </a:rPr>
              <a:t>Disciplinary and</a:t>
            </a:r>
          </a:p>
          <a:p>
            <a:pPr>
              <a:spcBef>
                <a:spcPct val="0"/>
              </a:spcBef>
              <a:spcAft>
                <a:spcPct val="0"/>
              </a:spcAft>
              <a:buClrTx/>
              <a:buFontTx/>
              <a:buNone/>
            </a:pPr>
            <a:r>
              <a:rPr lang="en-US" altLang="en-US" sz="700" b="1">
                <a:solidFill>
                  <a:srgbClr val="000000"/>
                </a:solidFill>
              </a:rPr>
              <a:t>Departmental</a:t>
            </a:r>
          </a:p>
          <a:p>
            <a:pPr>
              <a:spcBef>
                <a:spcPct val="0"/>
              </a:spcBef>
              <a:spcAft>
                <a:spcPct val="0"/>
              </a:spcAft>
              <a:buClrTx/>
              <a:buFontTx/>
              <a:buNone/>
            </a:pPr>
            <a:r>
              <a:rPr lang="en-US" altLang="en-US" sz="700" b="1">
                <a:solidFill>
                  <a:srgbClr val="000000"/>
                </a:solidFill>
              </a:rPr>
              <a:t>Quality Committees</a:t>
            </a:r>
          </a:p>
        </p:txBody>
      </p:sp>
      <p:sp>
        <p:nvSpPr>
          <p:cNvPr id="12303" name="Rectangle 16"/>
          <p:cNvSpPr>
            <a:spLocks noChangeArrowheads="1"/>
          </p:cNvSpPr>
          <p:nvPr/>
        </p:nvSpPr>
        <p:spPr bwMode="blackWhite">
          <a:xfrm>
            <a:off x="6916738" y="4733925"/>
            <a:ext cx="1039812" cy="1014413"/>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spcBef>
                <a:spcPct val="0"/>
              </a:spcBef>
              <a:spcAft>
                <a:spcPct val="0"/>
              </a:spcAft>
              <a:buClrTx/>
              <a:buFontTx/>
              <a:buNone/>
            </a:pPr>
            <a:r>
              <a:rPr lang="en-US" altLang="en-US" sz="800" b="1" dirty="0">
                <a:solidFill>
                  <a:srgbClr val="000000"/>
                </a:solidFill>
              </a:rPr>
              <a:t>CNE Coordinating</a:t>
            </a:r>
          </a:p>
          <a:p>
            <a:pPr>
              <a:spcBef>
                <a:spcPct val="0"/>
              </a:spcBef>
              <a:spcAft>
                <a:spcPct val="0"/>
              </a:spcAft>
              <a:buClrTx/>
              <a:buFontTx/>
              <a:buNone/>
            </a:pPr>
            <a:r>
              <a:rPr lang="en-US" altLang="en-US" sz="800" b="1" dirty="0">
                <a:solidFill>
                  <a:srgbClr val="000000"/>
                </a:solidFill>
              </a:rPr>
              <a:t>Council</a:t>
            </a:r>
          </a:p>
          <a:p>
            <a:pPr>
              <a:spcBef>
                <a:spcPct val="0"/>
              </a:spcBef>
              <a:spcAft>
                <a:spcPct val="0"/>
              </a:spcAft>
              <a:buClrTx/>
              <a:buFontTx/>
              <a:buNone/>
            </a:pPr>
            <a:endParaRPr lang="en-US" altLang="en-US" sz="800" b="1" dirty="0">
              <a:solidFill>
                <a:srgbClr val="000000"/>
              </a:solidFill>
            </a:endParaRPr>
          </a:p>
          <a:p>
            <a:pPr>
              <a:spcBef>
                <a:spcPct val="0"/>
              </a:spcBef>
              <a:spcAft>
                <a:spcPct val="0"/>
              </a:spcAft>
              <a:buClrTx/>
              <a:buFontTx/>
              <a:buNone/>
            </a:pPr>
            <a:r>
              <a:rPr lang="en-US" altLang="en-US" sz="700" b="1" dirty="0">
                <a:solidFill>
                  <a:srgbClr val="000000"/>
                </a:solidFill>
              </a:rPr>
              <a:t>Practice </a:t>
            </a:r>
            <a:r>
              <a:rPr lang="en-US" altLang="en-US" sz="700" b="1" dirty="0" err="1">
                <a:solidFill>
                  <a:srgbClr val="000000"/>
                </a:solidFill>
              </a:rPr>
              <a:t>Comm</a:t>
            </a:r>
            <a:endParaRPr lang="en-US" altLang="en-US" sz="700" b="1" dirty="0">
              <a:solidFill>
                <a:srgbClr val="000000"/>
              </a:solidFill>
            </a:endParaRPr>
          </a:p>
          <a:p>
            <a:pPr>
              <a:spcBef>
                <a:spcPct val="0"/>
              </a:spcBef>
              <a:spcAft>
                <a:spcPct val="0"/>
              </a:spcAft>
              <a:buClrTx/>
              <a:buFontTx/>
              <a:buNone/>
            </a:pPr>
            <a:r>
              <a:rPr lang="en-US" altLang="en-US" sz="700" b="1" dirty="0">
                <a:solidFill>
                  <a:srgbClr val="000000"/>
                </a:solidFill>
              </a:rPr>
              <a:t>Education </a:t>
            </a:r>
            <a:r>
              <a:rPr lang="en-US" altLang="en-US" sz="700" b="1" dirty="0" err="1">
                <a:solidFill>
                  <a:srgbClr val="000000"/>
                </a:solidFill>
              </a:rPr>
              <a:t>Comm</a:t>
            </a:r>
            <a:endParaRPr lang="en-US" altLang="en-US" sz="700" b="1" dirty="0">
              <a:solidFill>
                <a:srgbClr val="000000"/>
              </a:solidFill>
            </a:endParaRPr>
          </a:p>
          <a:p>
            <a:pPr>
              <a:spcBef>
                <a:spcPct val="0"/>
              </a:spcBef>
              <a:spcAft>
                <a:spcPct val="0"/>
              </a:spcAft>
              <a:buClrTx/>
              <a:buFontTx/>
              <a:buNone/>
            </a:pPr>
            <a:r>
              <a:rPr lang="en-US" altLang="en-US" sz="700" b="1" dirty="0">
                <a:solidFill>
                  <a:srgbClr val="000000"/>
                </a:solidFill>
              </a:rPr>
              <a:t>Informatics </a:t>
            </a:r>
            <a:r>
              <a:rPr lang="en-US" altLang="en-US" sz="700" b="1" dirty="0" err="1">
                <a:solidFill>
                  <a:srgbClr val="000000"/>
                </a:solidFill>
              </a:rPr>
              <a:t>Comm</a:t>
            </a:r>
            <a:endParaRPr lang="en-US" altLang="en-US" sz="700" b="1" dirty="0">
              <a:solidFill>
                <a:srgbClr val="000000"/>
              </a:solidFill>
            </a:endParaRPr>
          </a:p>
          <a:p>
            <a:pPr>
              <a:spcBef>
                <a:spcPct val="0"/>
              </a:spcBef>
              <a:spcAft>
                <a:spcPct val="0"/>
              </a:spcAft>
              <a:buClrTx/>
              <a:buFontTx/>
              <a:buNone/>
            </a:pPr>
            <a:r>
              <a:rPr lang="en-US" altLang="en-US" sz="700" b="1" dirty="0">
                <a:solidFill>
                  <a:srgbClr val="000000"/>
                </a:solidFill>
              </a:rPr>
              <a:t>Quality and Patient</a:t>
            </a:r>
          </a:p>
          <a:p>
            <a:pPr>
              <a:spcBef>
                <a:spcPct val="0"/>
              </a:spcBef>
              <a:spcAft>
                <a:spcPct val="0"/>
              </a:spcAft>
              <a:buClrTx/>
              <a:buFontTx/>
              <a:buNone/>
            </a:pPr>
            <a:r>
              <a:rPr lang="en-US" altLang="en-US" sz="700" b="1" dirty="0">
                <a:solidFill>
                  <a:srgbClr val="000000"/>
                </a:solidFill>
              </a:rPr>
              <a:t>Safety</a:t>
            </a:r>
          </a:p>
        </p:txBody>
      </p:sp>
      <p:sp>
        <p:nvSpPr>
          <p:cNvPr id="12304" name="Rectangle 17"/>
          <p:cNvSpPr>
            <a:spLocks noChangeArrowheads="1"/>
          </p:cNvSpPr>
          <p:nvPr/>
        </p:nvSpPr>
        <p:spPr bwMode="blackWhite">
          <a:xfrm>
            <a:off x="3560763" y="4424363"/>
            <a:ext cx="944562" cy="831850"/>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Clinical</a:t>
            </a:r>
          </a:p>
          <a:p>
            <a:pPr algn="ctr">
              <a:spcBef>
                <a:spcPct val="0"/>
              </a:spcBef>
              <a:spcAft>
                <a:spcPct val="0"/>
              </a:spcAft>
              <a:buClrTx/>
              <a:buFontTx/>
              <a:buNone/>
            </a:pPr>
            <a:r>
              <a:rPr lang="en-US" altLang="en-US" sz="1100" b="1">
                <a:solidFill>
                  <a:srgbClr val="000000"/>
                </a:solidFill>
              </a:rPr>
              <a:t>Care</a:t>
            </a:r>
          </a:p>
          <a:p>
            <a:pPr algn="ctr">
              <a:spcBef>
                <a:spcPct val="0"/>
              </a:spcBef>
              <a:spcAft>
                <a:spcPct val="0"/>
              </a:spcAft>
              <a:buClrTx/>
              <a:buFontTx/>
              <a:buNone/>
            </a:pPr>
            <a:r>
              <a:rPr lang="en-US" altLang="en-US" sz="1100" b="1">
                <a:solidFill>
                  <a:srgbClr val="000000"/>
                </a:solidFill>
              </a:rPr>
              <a:t>Evaluation</a:t>
            </a:r>
          </a:p>
          <a:p>
            <a:pPr algn="ctr">
              <a:spcBef>
                <a:spcPct val="0"/>
              </a:spcBef>
              <a:spcAft>
                <a:spcPct val="0"/>
              </a:spcAft>
              <a:buClrTx/>
              <a:buFontTx/>
              <a:buNone/>
            </a:pPr>
            <a:r>
              <a:rPr lang="en-US" altLang="en-US" sz="1100" b="1">
                <a:solidFill>
                  <a:srgbClr val="000000"/>
                </a:solidFill>
              </a:rPr>
              <a:t>Committee</a:t>
            </a:r>
          </a:p>
        </p:txBody>
      </p:sp>
      <p:sp>
        <p:nvSpPr>
          <p:cNvPr id="12305" name="Rectangle 18"/>
          <p:cNvSpPr>
            <a:spLocks noChangeArrowheads="1"/>
          </p:cNvSpPr>
          <p:nvPr/>
        </p:nvSpPr>
        <p:spPr bwMode="blackWhite">
          <a:xfrm>
            <a:off x="4551363" y="4400550"/>
            <a:ext cx="946150" cy="831850"/>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Patient</a:t>
            </a:r>
          </a:p>
          <a:p>
            <a:pPr algn="ctr">
              <a:spcBef>
                <a:spcPct val="0"/>
              </a:spcBef>
              <a:spcAft>
                <a:spcPct val="0"/>
              </a:spcAft>
              <a:buClrTx/>
              <a:buFontTx/>
              <a:buNone/>
            </a:pPr>
            <a:r>
              <a:rPr lang="en-US" altLang="en-US" sz="1100" b="1">
                <a:solidFill>
                  <a:srgbClr val="000000"/>
                </a:solidFill>
              </a:rPr>
              <a:t>Safety</a:t>
            </a:r>
          </a:p>
          <a:p>
            <a:pPr algn="ctr">
              <a:spcBef>
                <a:spcPct val="0"/>
              </a:spcBef>
              <a:spcAft>
                <a:spcPct val="0"/>
              </a:spcAft>
              <a:buClrTx/>
              <a:buFontTx/>
              <a:buNone/>
            </a:pPr>
            <a:r>
              <a:rPr lang="en-US" altLang="en-US" sz="1100" b="1">
                <a:solidFill>
                  <a:srgbClr val="000000"/>
                </a:solidFill>
              </a:rPr>
              <a:t>Committee</a:t>
            </a:r>
          </a:p>
        </p:txBody>
      </p:sp>
      <p:sp>
        <p:nvSpPr>
          <p:cNvPr id="12306" name="Rectangle 19"/>
          <p:cNvSpPr>
            <a:spLocks noChangeArrowheads="1"/>
          </p:cNvSpPr>
          <p:nvPr/>
        </p:nvSpPr>
        <p:spPr bwMode="blackWhite">
          <a:xfrm>
            <a:off x="5254625" y="1581150"/>
            <a:ext cx="1171575" cy="338138"/>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PSO</a:t>
            </a:r>
          </a:p>
        </p:txBody>
      </p:sp>
      <p:sp>
        <p:nvSpPr>
          <p:cNvPr id="12307" name="Line 20"/>
          <p:cNvSpPr>
            <a:spLocks noChangeShapeType="1"/>
          </p:cNvSpPr>
          <p:nvPr/>
        </p:nvSpPr>
        <p:spPr bwMode="auto">
          <a:xfrm>
            <a:off x="3365500" y="2684463"/>
            <a:ext cx="1128713" cy="1587"/>
          </a:xfrm>
          <a:prstGeom prst="line">
            <a:avLst/>
          </a:prstGeom>
          <a:noFill/>
          <a:ln w="12700">
            <a:solidFill>
              <a:schemeClr val="bg1">
                <a:lumMod val="75000"/>
              </a:schemeClr>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08" name="Line 21"/>
          <p:cNvSpPr>
            <a:spLocks noChangeShapeType="1"/>
          </p:cNvSpPr>
          <p:nvPr/>
        </p:nvSpPr>
        <p:spPr bwMode="auto">
          <a:xfrm>
            <a:off x="3365500" y="3481388"/>
            <a:ext cx="1128713" cy="1587"/>
          </a:xfrm>
          <a:prstGeom prst="line">
            <a:avLst/>
          </a:prstGeom>
          <a:noFill/>
          <a:ln w="12700">
            <a:solidFill>
              <a:schemeClr val="bg1">
                <a:lumMod val="75000"/>
              </a:schemeClr>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09" name="Text Box 22"/>
          <p:cNvSpPr txBox="1">
            <a:spLocks noChangeArrowheads="1"/>
          </p:cNvSpPr>
          <p:nvPr/>
        </p:nvSpPr>
        <p:spPr bwMode="auto">
          <a:xfrm>
            <a:off x="3336925" y="2905125"/>
            <a:ext cx="1189038" cy="396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spcBef>
                <a:spcPct val="0"/>
              </a:spcBef>
              <a:spcAft>
                <a:spcPct val="0"/>
              </a:spcAft>
              <a:buClrTx/>
              <a:buFontTx/>
              <a:buNone/>
            </a:pPr>
            <a:r>
              <a:rPr lang="en-US" altLang="en-US" sz="1000" i="1"/>
              <a:t>Shared members,</a:t>
            </a:r>
          </a:p>
          <a:p>
            <a:pPr>
              <a:spcBef>
                <a:spcPct val="0"/>
              </a:spcBef>
              <a:spcAft>
                <a:spcPct val="0"/>
              </a:spcAft>
              <a:buClrTx/>
              <a:buFontTx/>
              <a:buNone/>
            </a:pPr>
            <a:r>
              <a:rPr lang="en-US" altLang="en-US" sz="1000" i="1"/>
              <a:t>communications</a:t>
            </a:r>
          </a:p>
        </p:txBody>
      </p:sp>
      <p:cxnSp>
        <p:nvCxnSpPr>
          <p:cNvPr id="12310" name="AutoShape 24"/>
          <p:cNvCxnSpPr>
            <a:cxnSpLocks noChangeShapeType="1"/>
            <a:stCxn id="12295" idx="2"/>
            <a:endCxn id="12296" idx="0"/>
          </p:cNvCxnSpPr>
          <p:nvPr/>
        </p:nvCxnSpPr>
        <p:spPr bwMode="auto">
          <a:xfrm flipH="1">
            <a:off x="2230438" y="2905125"/>
            <a:ext cx="7937" cy="382588"/>
          </a:xfrm>
          <a:prstGeom prst="straightConnector1">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2311" name="AutoShape 25"/>
          <p:cNvCxnSpPr>
            <a:cxnSpLocks noChangeShapeType="1"/>
            <a:stCxn id="12296" idx="2"/>
            <a:endCxn id="12298" idx="0"/>
          </p:cNvCxnSpPr>
          <p:nvPr/>
        </p:nvCxnSpPr>
        <p:spPr bwMode="auto">
          <a:xfrm>
            <a:off x="2228850" y="3813175"/>
            <a:ext cx="0" cy="384175"/>
          </a:xfrm>
          <a:prstGeom prst="straightConnector1">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cxnSp>
      <p:sp>
        <p:nvSpPr>
          <p:cNvPr id="12312" name="Line 26"/>
          <p:cNvSpPr>
            <a:spLocks noChangeShapeType="1"/>
          </p:cNvSpPr>
          <p:nvPr/>
        </p:nvSpPr>
        <p:spPr bwMode="auto">
          <a:xfrm flipV="1">
            <a:off x="4110038" y="3611563"/>
            <a:ext cx="900112" cy="809625"/>
          </a:xfrm>
          <a:prstGeom prst="line">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7"/>
          <p:cNvSpPr>
            <a:spLocks noChangeShapeType="1"/>
          </p:cNvSpPr>
          <p:nvPr/>
        </p:nvSpPr>
        <p:spPr bwMode="auto">
          <a:xfrm flipV="1">
            <a:off x="5000625" y="3611563"/>
            <a:ext cx="630238" cy="812800"/>
          </a:xfrm>
          <a:prstGeom prst="line">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28"/>
          <p:cNvSpPr>
            <a:spLocks noChangeShapeType="1"/>
          </p:cNvSpPr>
          <p:nvPr/>
        </p:nvSpPr>
        <p:spPr bwMode="auto">
          <a:xfrm flipH="1" flipV="1">
            <a:off x="5630863" y="3611563"/>
            <a:ext cx="1228725" cy="581025"/>
          </a:xfrm>
          <a:prstGeom prst="line">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29"/>
          <p:cNvSpPr>
            <a:spLocks noChangeShapeType="1"/>
          </p:cNvSpPr>
          <p:nvPr/>
        </p:nvSpPr>
        <p:spPr bwMode="auto">
          <a:xfrm flipV="1">
            <a:off x="3208338" y="3611563"/>
            <a:ext cx="2422525" cy="774700"/>
          </a:xfrm>
          <a:prstGeom prst="line">
            <a:avLst/>
          </a:prstGeom>
          <a:noFill/>
          <a:ln w="12700">
            <a:solidFill>
              <a:schemeClr val="bg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6" name="Line 30"/>
          <p:cNvSpPr>
            <a:spLocks noChangeShapeType="1"/>
          </p:cNvSpPr>
          <p:nvPr/>
        </p:nvSpPr>
        <p:spPr bwMode="auto">
          <a:xfrm flipH="1" flipV="1">
            <a:off x="2238375" y="3808413"/>
            <a:ext cx="1857375" cy="615950"/>
          </a:xfrm>
          <a:prstGeom prst="line">
            <a:avLst/>
          </a:prstGeom>
          <a:noFill/>
          <a:ln w="12700">
            <a:solidFill>
              <a:schemeClr val="bg1">
                <a:lumMod val="75000"/>
              </a:schemeClr>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31"/>
          <p:cNvSpPr>
            <a:spLocks noChangeShapeType="1"/>
          </p:cNvSpPr>
          <p:nvPr/>
        </p:nvSpPr>
        <p:spPr bwMode="auto">
          <a:xfrm flipH="1" flipV="1">
            <a:off x="3121025" y="3808413"/>
            <a:ext cx="1858963" cy="615950"/>
          </a:xfrm>
          <a:prstGeom prst="line">
            <a:avLst/>
          </a:prstGeom>
          <a:noFill/>
          <a:ln w="12700">
            <a:solidFill>
              <a:schemeClr val="bg1">
                <a:lumMod val="75000"/>
              </a:schemeClr>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18" name="Line 32"/>
          <p:cNvSpPr>
            <a:spLocks noChangeShapeType="1"/>
          </p:cNvSpPr>
          <p:nvPr/>
        </p:nvSpPr>
        <p:spPr bwMode="auto">
          <a:xfrm flipV="1">
            <a:off x="2232025" y="2011363"/>
            <a:ext cx="1736725" cy="393700"/>
          </a:xfrm>
          <a:prstGeom prst="line">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33"/>
          <p:cNvSpPr>
            <a:spLocks noChangeShapeType="1"/>
          </p:cNvSpPr>
          <p:nvPr/>
        </p:nvSpPr>
        <p:spPr bwMode="auto">
          <a:xfrm flipH="1" flipV="1">
            <a:off x="3968750" y="2011363"/>
            <a:ext cx="1662113" cy="393700"/>
          </a:xfrm>
          <a:prstGeom prst="line">
            <a:avLst/>
          </a:prstGeom>
          <a:noFill/>
          <a:ln w="12700">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Rectangle 34"/>
          <p:cNvSpPr>
            <a:spLocks noChangeArrowheads="1"/>
          </p:cNvSpPr>
          <p:nvPr/>
        </p:nvSpPr>
        <p:spPr bwMode="blackWhite">
          <a:xfrm>
            <a:off x="6975475" y="1082675"/>
            <a:ext cx="1171575" cy="338138"/>
          </a:xfrm>
          <a:prstGeom prst="rect">
            <a:avLst/>
          </a:prstGeom>
          <a:solidFill>
            <a:schemeClr val="bg1"/>
          </a:solidFill>
          <a:ln w="12700">
            <a:solidFill>
              <a:schemeClr val="bg1">
                <a:lumMod val="75000"/>
              </a:schemeClr>
            </a:solidFill>
            <a:miter lim="800000"/>
            <a:headEnd/>
            <a:tailEnd/>
          </a:ln>
          <a:effectLst>
            <a:outerShdw dist="53882" dir="2700000" algn="ctr" rotWithShape="0">
              <a:schemeClr val="folHlink"/>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a:spcBef>
                <a:spcPct val="0"/>
              </a:spcBef>
              <a:spcAft>
                <a:spcPct val="0"/>
              </a:spcAft>
              <a:buClrTx/>
              <a:buFontTx/>
              <a:buNone/>
            </a:pPr>
            <a:r>
              <a:rPr lang="en-US" altLang="en-US" sz="1100" b="1">
                <a:solidFill>
                  <a:srgbClr val="000000"/>
                </a:solidFill>
              </a:rPr>
              <a:t>PSES</a:t>
            </a:r>
          </a:p>
        </p:txBody>
      </p:sp>
      <p:cxnSp>
        <p:nvCxnSpPr>
          <p:cNvPr id="12321" name="AutoShape 35"/>
          <p:cNvCxnSpPr>
            <a:cxnSpLocks noChangeShapeType="1"/>
            <a:stCxn id="12294" idx="3"/>
            <a:endCxn id="12306" idx="1"/>
          </p:cNvCxnSpPr>
          <p:nvPr/>
        </p:nvCxnSpPr>
        <p:spPr bwMode="auto">
          <a:xfrm flipV="1">
            <a:off x="4956175" y="1751013"/>
            <a:ext cx="298450" cy="0"/>
          </a:xfrm>
          <a:prstGeom prst="straightConnector1">
            <a:avLst/>
          </a:prstGeom>
          <a:noFill/>
          <a:ln w="1270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80602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914400"/>
            <a:ext cx="8382000" cy="762000"/>
          </a:xfrm>
        </p:spPr>
        <p:txBody>
          <a:bodyPr/>
          <a:lstStyle/>
          <a:p>
            <a:r>
              <a:rPr lang="en-US" altLang="en-US" dirty="0"/>
              <a:t>4.	What is the Definition of Patient Safety Work Product (“PSWP”)?</a:t>
            </a:r>
            <a:endParaRPr lang="en-US" dirty="0"/>
          </a:p>
        </p:txBody>
      </p:sp>
      <p:sp>
        <p:nvSpPr>
          <p:cNvPr id="20483" name="Rectangle 3"/>
          <p:cNvSpPr>
            <a:spLocks noGrp="1" noChangeArrowheads="1"/>
          </p:cNvSpPr>
          <p:nvPr>
            <p:ph sz="quarter" idx="16"/>
          </p:nvPr>
        </p:nvSpPr>
        <p:spPr>
          <a:xfrm>
            <a:off x="838200" y="1219200"/>
            <a:ext cx="7543800" cy="5029200"/>
          </a:xfrm>
        </p:spPr>
        <p:txBody>
          <a:bodyPr/>
          <a:lstStyle/>
          <a:p>
            <a:pPr eaLnBrk="1" hangingPunct="1">
              <a:defRPr/>
            </a:pPr>
            <a:endParaRPr lang="en-US" sz="1800" dirty="0" smtClean="0"/>
          </a:p>
          <a:p>
            <a:pPr eaLnBrk="1" hangingPunct="1">
              <a:defRPr/>
            </a:pPr>
            <a:r>
              <a:rPr lang="en-US" sz="1800" dirty="0" smtClean="0"/>
              <a:t>Any data, reports, records, memoranda, analyses (such as Root Cause Analyses (RCA)), or written or oral statements (or copies of any of this material) which could improve patient safety, health care quality, or health care outcomes; </a:t>
            </a:r>
          </a:p>
          <a:p>
            <a:pPr marL="0" indent="0" eaLnBrk="1" hangingPunct="1">
              <a:buFont typeface="Wingdings" pitchFamily="2" charset="2"/>
              <a:buNone/>
              <a:tabLst>
                <a:tab pos="349250" algn="l"/>
              </a:tabLst>
              <a:defRPr/>
            </a:pPr>
            <a:r>
              <a:rPr lang="en-US" sz="1800" b="1" dirty="0" smtClean="0">
                <a:solidFill>
                  <a:schemeClr val="tx1">
                    <a:lumMod val="75000"/>
                    <a:lumOff val="25000"/>
                  </a:schemeClr>
                </a:solidFill>
              </a:rPr>
              <a:t>	And that:</a:t>
            </a:r>
            <a:r>
              <a:rPr lang="en-US" sz="1800" dirty="0" smtClean="0"/>
              <a:t>	</a:t>
            </a:r>
          </a:p>
          <a:p>
            <a:pPr lvl="1" eaLnBrk="1" hangingPunct="1">
              <a:defRPr/>
            </a:pPr>
            <a:r>
              <a:rPr lang="en-US" sz="1800" b="0" dirty="0" smtClean="0"/>
              <a:t>Are assembled or developed by a </a:t>
            </a:r>
            <a:r>
              <a:rPr lang="en-US" sz="1800" b="0" u="sng" dirty="0" smtClean="0"/>
              <a:t>provider for reporting to a PSO and are reported to a PSO</a:t>
            </a:r>
            <a:r>
              <a:rPr lang="en-US" sz="1800" b="0" dirty="0" smtClean="0"/>
              <a:t>, either physically or “functionally”, which includes information that is documented as within a PSES for reporting to a PSO, and such documentation includes the </a:t>
            </a:r>
            <a:r>
              <a:rPr lang="en-US" sz="1800" b="0" dirty="0" smtClean="0">
                <a:solidFill>
                  <a:schemeClr val="accent5">
                    <a:lumMod val="75000"/>
                  </a:schemeClr>
                </a:solidFill>
              </a:rPr>
              <a:t>date the information entered the PSES</a:t>
            </a:r>
            <a:r>
              <a:rPr lang="en-US" sz="1800" b="0" dirty="0" smtClean="0"/>
              <a:t>; or</a:t>
            </a:r>
          </a:p>
          <a:p>
            <a:pPr lvl="1" eaLnBrk="1" hangingPunct="1">
              <a:defRPr/>
            </a:pPr>
            <a:r>
              <a:rPr lang="en-US" sz="1800" b="0" dirty="0" smtClean="0"/>
              <a:t>Are developed by a PSO for the conduct of patient safety activities; or</a:t>
            </a:r>
          </a:p>
          <a:p>
            <a:pPr lvl="1" eaLnBrk="1" hangingPunct="1">
              <a:defRPr/>
            </a:pPr>
            <a:r>
              <a:rPr lang="en-US" sz="1800" b="0" dirty="0" smtClean="0"/>
              <a:t>Which identify or constitute the deliberations or analysis of, or identify the fact of reporting pursuant to, a PSES</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10</a:t>
            </a:fld>
            <a:endParaRPr lang="en-US" dirty="0"/>
          </a:p>
        </p:txBody>
      </p:sp>
    </p:spTree>
    <p:extLst>
      <p:ext uri="{BB962C8B-B14F-4D97-AF65-F5344CB8AC3E}">
        <p14:creationId xmlns:p14="http://schemas.microsoft.com/office/powerpoint/2010/main" val="3375915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914400"/>
            <a:ext cx="7924800" cy="762000"/>
          </a:xfrm>
        </p:spPr>
        <p:txBody>
          <a:bodyPr/>
          <a:lstStyle/>
          <a:p>
            <a:r>
              <a:rPr lang="en-US" altLang="en-US" dirty="0"/>
              <a:t>5.	What is </a:t>
            </a:r>
            <a:r>
              <a:rPr lang="en-US" altLang="en-US" u="sng" dirty="0"/>
              <a:t>NOT</a:t>
            </a:r>
            <a:r>
              <a:rPr lang="en-US" altLang="en-US" dirty="0"/>
              <a:t> PSWP?</a:t>
            </a:r>
            <a:endParaRPr lang="en-US" dirty="0"/>
          </a:p>
        </p:txBody>
      </p:sp>
      <p:sp>
        <p:nvSpPr>
          <p:cNvPr id="14339" name="Rectangle 3"/>
          <p:cNvSpPr>
            <a:spLocks noGrp="1" noChangeArrowheads="1"/>
          </p:cNvSpPr>
          <p:nvPr>
            <p:ph sz="quarter" idx="16"/>
          </p:nvPr>
        </p:nvSpPr>
        <p:spPr>
          <a:xfrm>
            <a:off x="914400" y="1447800"/>
            <a:ext cx="7467600" cy="5029200"/>
          </a:xfrm>
        </p:spPr>
        <p:txBody>
          <a:bodyPr/>
          <a:lstStyle/>
          <a:p>
            <a:pPr eaLnBrk="1" hangingPunct="1">
              <a:spcBef>
                <a:spcPts val="600"/>
              </a:spcBef>
              <a:spcAft>
                <a:spcPts val="300"/>
              </a:spcAft>
            </a:pPr>
            <a:r>
              <a:rPr lang="en-US" altLang="en-US" sz="1800" dirty="0" smtClean="0"/>
              <a:t>Patient's medical record, billing and discharge information, or any other original patient or provider information</a:t>
            </a:r>
          </a:p>
          <a:p>
            <a:pPr eaLnBrk="1" hangingPunct="1">
              <a:spcBef>
                <a:spcPts val="600"/>
              </a:spcBef>
              <a:spcAft>
                <a:spcPts val="300"/>
              </a:spcAft>
            </a:pPr>
            <a:r>
              <a:rPr lang="en-US" altLang="en-US" sz="1800" dirty="0" smtClean="0"/>
              <a:t>Information that is collected, maintained, or developed separately, or exists separately, from a PSES. </a:t>
            </a:r>
            <a:r>
              <a:rPr lang="en-US" altLang="en-US" sz="1800" i="1" dirty="0" smtClean="0"/>
              <a:t>Such separate information or a copy thereof reported to a PSO shall not by reason of its reporting be considered PSWP</a:t>
            </a:r>
            <a:br>
              <a:rPr lang="en-US" altLang="en-US" sz="1800" i="1" dirty="0" smtClean="0"/>
            </a:br>
            <a:endParaRPr lang="en-US" altLang="en-US" sz="1800" i="1" dirty="0" smtClean="0"/>
          </a:p>
          <a:p>
            <a:pPr eaLnBrk="1" hangingPunct="1">
              <a:spcBef>
                <a:spcPts val="600"/>
              </a:spcBef>
              <a:spcAft>
                <a:spcPts val="300"/>
              </a:spcAft>
            </a:pPr>
            <a:r>
              <a:rPr lang="en-US" altLang="en-US" sz="1800" b="1" dirty="0" smtClean="0">
                <a:solidFill>
                  <a:schemeClr val="tx1">
                    <a:lumMod val="75000"/>
                    <a:lumOff val="25000"/>
                  </a:schemeClr>
                </a:solidFill>
              </a:rPr>
              <a:t>PSWP assembled or developed by a provider for reporting to a PSO but removed from a PSES and no longer considered PSWP if:</a:t>
            </a:r>
          </a:p>
          <a:p>
            <a:pPr lvl="1" eaLnBrk="1" hangingPunct="1">
              <a:spcBef>
                <a:spcPts val="600"/>
              </a:spcBef>
              <a:spcAft>
                <a:spcPts val="300"/>
              </a:spcAft>
            </a:pPr>
            <a:r>
              <a:rPr lang="en-US" altLang="en-US" sz="1800" b="0" dirty="0" smtClean="0"/>
              <a:t>Information has not yet been reported to a PSO; </a:t>
            </a:r>
            <a:r>
              <a:rPr lang="en-US" altLang="en-US" sz="1800" b="0" u="sng" dirty="0" smtClean="0"/>
              <a:t>and</a:t>
            </a:r>
          </a:p>
          <a:p>
            <a:pPr lvl="1" eaLnBrk="1" hangingPunct="1">
              <a:spcBef>
                <a:spcPts val="600"/>
              </a:spcBef>
              <a:spcAft>
                <a:spcPts val="300"/>
              </a:spcAft>
            </a:pPr>
            <a:r>
              <a:rPr lang="en-US" altLang="en-US" sz="1800" b="0" dirty="0" smtClean="0"/>
              <a:t>Provider documents the act and date of removal of such information from the PSES</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11</a:t>
            </a:fld>
            <a:endParaRPr lang="en-US" dirty="0"/>
          </a:p>
        </p:txBody>
      </p:sp>
    </p:spTree>
    <p:extLst>
      <p:ext uri="{BB962C8B-B14F-4D97-AF65-F5344CB8AC3E}">
        <p14:creationId xmlns:p14="http://schemas.microsoft.com/office/powerpoint/2010/main" val="1017177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066800"/>
            <a:ext cx="7924800" cy="762000"/>
          </a:xfrm>
        </p:spPr>
        <p:txBody>
          <a:bodyPr/>
          <a:lstStyle/>
          <a:p>
            <a:pPr marL="0" indent="0"/>
            <a:r>
              <a:rPr lang="en-US" altLang="en-US" dirty="0" smtClean="0"/>
              <a:t>6. What </a:t>
            </a:r>
            <a:r>
              <a:rPr lang="en-US" altLang="en-US" dirty="0"/>
              <a:t>confidentiality/privilege protections does a provider have today – does a PSO enhance that?</a:t>
            </a:r>
            <a:br>
              <a:rPr lang="en-US" altLang="en-US" dirty="0"/>
            </a:br>
            <a:endParaRPr lang="en-US" dirty="0"/>
          </a:p>
        </p:txBody>
      </p:sp>
      <p:sp>
        <p:nvSpPr>
          <p:cNvPr id="15363" name="Content Placeholder 2"/>
          <p:cNvSpPr>
            <a:spLocks noGrp="1"/>
          </p:cNvSpPr>
          <p:nvPr>
            <p:ph sz="quarter" idx="16"/>
          </p:nvPr>
        </p:nvSpPr>
        <p:spPr>
          <a:xfrm>
            <a:off x="838200" y="1219200"/>
            <a:ext cx="7543800" cy="5029200"/>
          </a:xfrm>
        </p:spPr>
        <p:txBody>
          <a:bodyPr/>
          <a:lstStyle/>
          <a:p>
            <a:pPr marL="342900" indent="-342900" eaLnBrk="1" hangingPunct="1">
              <a:spcBef>
                <a:spcPts val="600"/>
              </a:spcBef>
              <a:spcAft>
                <a:spcPct val="0"/>
              </a:spcAft>
              <a:buFont typeface="Arial"/>
              <a:buChar char="•"/>
            </a:pPr>
            <a:endParaRPr lang="en-US" altLang="en-US" sz="1800" dirty="0" smtClean="0">
              <a:solidFill>
                <a:srgbClr val="404040"/>
              </a:solidFill>
            </a:endParaRPr>
          </a:p>
          <a:p>
            <a:pPr marL="342900" indent="-342900" eaLnBrk="1" hangingPunct="1">
              <a:spcBef>
                <a:spcPts val="600"/>
              </a:spcBef>
              <a:spcAft>
                <a:spcPct val="0"/>
              </a:spcAft>
              <a:buFont typeface="Arial"/>
              <a:buChar char="•"/>
            </a:pPr>
            <a:endParaRPr lang="en-US" altLang="en-US" sz="1800" dirty="0">
              <a:solidFill>
                <a:srgbClr val="404040"/>
              </a:solidFill>
            </a:endParaRPr>
          </a:p>
          <a:p>
            <a:pPr marL="342900" indent="-342900" eaLnBrk="1" hangingPunct="1">
              <a:spcBef>
                <a:spcPts val="600"/>
              </a:spcBef>
              <a:spcAft>
                <a:spcPct val="0"/>
              </a:spcAft>
              <a:buFont typeface="Arial"/>
              <a:buChar char="•"/>
            </a:pPr>
            <a:r>
              <a:rPr lang="en-US" altLang="en-US" sz="1800" dirty="0" smtClean="0">
                <a:solidFill>
                  <a:srgbClr val="404040"/>
                </a:solidFill>
              </a:rPr>
              <a:t>The confidentiality and privilege protections afforded under the PSA generally apply to reports, minutes, analyses, data, discussions, recommendations, etc., that relate to patient safety and quality if generated or managed, or analyzed and collected for the purpose of reporting to a PSO.</a:t>
            </a:r>
          </a:p>
          <a:p>
            <a:pPr marL="342900" indent="-342900" eaLnBrk="1" hangingPunct="1">
              <a:spcBef>
                <a:spcPts val="600"/>
              </a:spcBef>
              <a:spcAft>
                <a:spcPct val="0"/>
              </a:spcAft>
              <a:buFont typeface="Arial"/>
              <a:buChar char="•"/>
            </a:pPr>
            <a:r>
              <a:rPr lang="en-US" altLang="en-US" sz="1800" dirty="0" smtClean="0">
                <a:solidFill>
                  <a:srgbClr val="404040"/>
                </a:solidFill>
              </a:rPr>
              <a:t>The scope of what can be protected, generally speaking, is broader than most current state statutes.</a:t>
            </a:r>
          </a:p>
          <a:p>
            <a:pPr marL="342900" indent="-342900" eaLnBrk="1" hangingPunct="1">
              <a:spcBef>
                <a:spcPts val="600"/>
              </a:spcBef>
              <a:spcAft>
                <a:spcPct val="0"/>
              </a:spcAft>
              <a:buFont typeface="Arial"/>
              <a:buChar char="•"/>
            </a:pPr>
            <a:r>
              <a:rPr lang="en-US" altLang="en-US" sz="1800" dirty="0" smtClean="0">
                <a:solidFill>
                  <a:srgbClr val="404040"/>
                </a:solidFill>
              </a:rPr>
              <a:t>Any licensed provider, i.e., physician, physician group, surgicenters, clinic, hospital, nursing home, home health facility, etc., can be covered under the PSA whereas in many states the kinds of providers that can be protected is more limited.</a:t>
            </a:r>
          </a:p>
          <a:p>
            <a:pPr lvl="1" eaLnBrk="1" hangingPunct="1">
              <a:spcAft>
                <a:spcPct val="0"/>
              </a:spcAft>
            </a:pPr>
            <a:endParaRPr lang="en-US" altLang="en-US" sz="1800" dirty="0" smtClean="0">
              <a:solidFill>
                <a:srgbClr val="404040"/>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12</a:t>
            </a:fld>
            <a:endParaRPr lang="en-US" dirty="0"/>
          </a:p>
        </p:txBody>
      </p:sp>
    </p:spTree>
    <p:extLst>
      <p:ext uri="{BB962C8B-B14F-4D97-AF65-F5344CB8AC3E}">
        <p14:creationId xmlns:p14="http://schemas.microsoft.com/office/powerpoint/2010/main" val="2553429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3"/>
          </p:nvPr>
        </p:nvSpPr>
        <p:spPr>
          <a:xfrm>
            <a:off x="457200" y="1066800"/>
            <a:ext cx="7924800" cy="762000"/>
          </a:xfrm>
        </p:spPr>
        <p:txBody>
          <a:bodyPr/>
          <a:lstStyle/>
          <a:p>
            <a:pPr marL="0" indent="0"/>
            <a:r>
              <a:rPr lang="en-US" altLang="en-US" dirty="0" smtClean="0"/>
              <a:t>6. What </a:t>
            </a:r>
            <a:r>
              <a:rPr lang="en-US" altLang="en-US" dirty="0"/>
              <a:t>confidentiality/privilege protections does a provider have today – does a PSO enhance that?</a:t>
            </a:r>
            <a:br>
              <a:rPr lang="en-US" altLang="en-US" dirty="0"/>
            </a:br>
            <a:endParaRPr lang="en-US" dirty="0"/>
          </a:p>
        </p:txBody>
      </p:sp>
      <p:sp>
        <p:nvSpPr>
          <p:cNvPr id="16387" name="Content Placeholder 2"/>
          <p:cNvSpPr>
            <a:spLocks noGrp="1"/>
          </p:cNvSpPr>
          <p:nvPr>
            <p:ph sz="quarter" idx="16"/>
          </p:nvPr>
        </p:nvSpPr>
        <p:spPr>
          <a:xfrm>
            <a:off x="914400" y="1905000"/>
            <a:ext cx="7467600" cy="4343400"/>
          </a:xfrm>
        </p:spPr>
        <p:txBody>
          <a:bodyPr/>
          <a:lstStyle/>
          <a:p>
            <a:pPr marL="342900" indent="-342900" eaLnBrk="1" hangingPunct="1">
              <a:buFont typeface="Arial"/>
              <a:buChar char="•"/>
            </a:pPr>
            <a:r>
              <a:rPr lang="en-US" altLang="en-US" sz="2000" dirty="0" smtClean="0">
                <a:solidFill>
                  <a:srgbClr val="404040"/>
                </a:solidFill>
              </a:rPr>
              <a:t>The protections apply in both state and, for the first time, federal proceedings.</a:t>
            </a:r>
          </a:p>
          <a:p>
            <a:pPr marL="342900" indent="-342900" eaLnBrk="1" hangingPunct="1">
              <a:buFont typeface="Arial"/>
              <a:buChar char="•"/>
            </a:pPr>
            <a:r>
              <a:rPr lang="en-US" altLang="en-US" sz="2000" dirty="0" smtClean="0">
                <a:solidFill>
                  <a:srgbClr val="404040"/>
                </a:solidFill>
              </a:rPr>
              <a:t>The protections can never be waived.</a:t>
            </a:r>
          </a:p>
          <a:p>
            <a:pPr marL="342900" indent="-342900" eaLnBrk="1" hangingPunct="1">
              <a:buFont typeface="Arial"/>
              <a:buChar char="•"/>
            </a:pPr>
            <a:r>
              <a:rPr lang="en-US" altLang="en-US" sz="2000" dirty="0" smtClean="0">
                <a:solidFill>
                  <a:srgbClr val="404040"/>
                </a:solidFill>
              </a:rPr>
              <a:t>If the protections are greater than those offered under state law the PSA pre-empts state law.</a:t>
            </a:r>
          </a:p>
          <a:p>
            <a:pPr marL="342900" indent="-342900" eaLnBrk="1" hangingPunct="1">
              <a:buFont typeface="Arial"/>
              <a:buChar char="•"/>
            </a:pPr>
            <a:r>
              <a:rPr lang="en-US" altLang="en-US" sz="2000" dirty="0" smtClean="0">
                <a:solidFill>
                  <a:srgbClr val="404040"/>
                </a:solidFill>
              </a:rPr>
              <a:t>PSWP is not admissible into evidence nor is it subject to discovery.</a:t>
            </a:r>
          </a:p>
          <a:p>
            <a:pPr marL="342900" indent="-342900" eaLnBrk="1" hangingPunct="1">
              <a:buFont typeface="Arial"/>
              <a:buChar char="•"/>
            </a:pPr>
            <a:r>
              <a:rPr lang="en-US" altLang="en-US" sz="2000" dirty="0" smtClean="0">
                <a:solidFill>
                  <a:srgbClr val="404040"/>
                </a:solidFill>
              </a:rPr>
              <a:t>Key to these protections is the design of the provider’s and PSO’s patient safety evaluation system (“PSES”).</a:t>
            </a:r>
          </a:p>
          <a:p>
            <a:pPr marL="342900" indent="-342900" eaLnBrk="1" hangingPunct="1">
              <a:buFont typeface="Arial"/>
              <a:buChar char="•"/>
            </a:pPr>
            <a:endParaRPr lang="en-US" altLang="en-US" dirty="0" smtClean="0">
              <a:solidFill>
                <a:srgbClr val="404040"/>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13</a:t>
            </a:fld>
            <a:endParaRPr lang="en-US" dirty="0"/>
          </a:p>
        </p:txBody>
      </p:sp>
    </p:spTree>
    <p:extLst>
      <p:ext uri="{BB962C8B-B14F-4D97-AF65-F5344CB8AC3E}">
        <p14:creationId xmlns:p14="http://schemas.microsoft.com/office/powerpoint/2010/main" val="48079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838200"/>
            <a:ext cx="7924800" cy="762000"/>
          </a:xfrm>
        </p:spPr>
        <p:txBody>
          <a:bodyPr/>
          <a:lstStyle/>
          <a:p>
            <a:r>
              <a:rPr lang="en-US" altLang="en-US" dirty="0"/>
              <a:t>7.	How does participation in a PSO affect internal use of the data, info and documents (PSWP)?</a:t>
            </a:r>
            <a:endParaRPr lang="en-US" dirty="0"/>
          </a:p>
        </p:txBody>
      </p:sp>
      <p:sp>
        <p:nvSpPr>
          <p:cNvPr id="17411" name="Content Placeholder 2"/>
          <p:cNvSpPr>
            <a:spLocks noGrp="1"/>
          </p:cNvSpPr>
          <p:nvPr>
            <p:ph sz="quarter" idx="16"/>
          </p:nvPr>
        </p:nvSpPr>
        <p:spPr>
          <a:xfrm>
            <a:off x="914400" y="1219200"/>
            <a:ext cx="7467600" cy="5029200"/>
          </a:xfrm>
        </p:spPr>
        <p:txBody>
          <a:bodyPr/>
          <a:lstStyle/>
          <a:p>
            <a:pPr eaLnBrk="1" hangingPunct="1"/>
            <a:endParaRPr lang="en-US" altLang="en-US" dirty="0" smtClean="0">
              <a:solidFill>
                <a:srgbClr val="404040"/>
              </a:solidFill>
            </a:endParaRPr>
          </a:p>
          <a:p>
            <a:pPr eaLnBrk="1" hangingPunct="1"/>
            <a:r>
              <a:rPr lang="en-US" altLang="en-US" sz="2000" dirty="0" smtClean="0">
                <a:solidFill>
                  <a:srgbClr val="DEB66A"/>
                </a:solidFill>
              </a:rPr>
              <a:t>PSWP can be shared for internal use to support and implement hospital operations and quality, peer review and risk management initiatives.  Disclosure should be limited to those individuals participating in a relevant hospital operation.</a:t>
            </a:r>
          </a:p>
          <a:p>
            <a:pPr eaLnBrk="1" hangingPunct="1"/>
            <a:endParaRPr lang="en-US" altLang="en-US" sz="2000" dirty="0" smtClean="0">
              <a:solidFill>
                <a:srgbClr val="DEB66A"/>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14</a:t>
            </a:fld>
            <a:endParaRPr lang="en-US" dirty="0"/>
          </a:p>
        </p:txBody>
      </p:sp>
    </p:spTree>
    <p:extLst>
      <p:ext uri="{BB962C8B-B14F-4D97-AF65-F5344CB8AC3E}">
        <p14:creationId xmlns:p14="http://schemas.microsoft.com/office/powerpoint/2010/main" val="803901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1219200"/>
            <a:ext cx="7924800" cy="762000"/>
          </a:xfrm>
        </p:spPr>
        <p:txBody>
          <a:bodyPr/>
          <a:lstStyle/>
          <a:p>
            <a:r>
              <a:rPr lang="en-US" altLang="en-US" dirty="0"/>
              <a:t>8.	What data is needed to be sent to a PSO and how do we handle that data?</a:t>
            </a:r>
            <a:endParaRPr lang="en-US" dirty="0"/>
          </a:p>
        </p:txBody>
      </p:sp>
      <p:sp>
        <p:nvSpPr>
          <p:cNvPr id="3" name="Content Placeholder 2"/>
          <p:cNvSpPr>
            <a:spLocks noGrp="1"/>
          </p:cNvSpPr>
          <p:nvPr>
            <p:ph sz="quarter" idx="16"/>
          </p:nvPr>
        </p:nvSpPr>
        <p:spPr>
          <a:xfrm>
            <a:off x="914400" y="1219200"/>
            <a:ext cx="7467600" cy="5029200"/>
          </a:xfrm>
        </p:spPr>
        <p:txBody>
          <a:bodyPr/>
          <a:lstStyle/>
          <a:p>
            <a:pPr marL="342900" indent="-342900" eaLnBrk="1" hangingPunct="1">
              <a:buFont typeface="Arial"/>
              <a:buChar char="•"/>
              <a:defRPr/>
            </a:pPr>
            <a:endParaRPr lang="en-US" sz="2000" dirty="0" smtClean="0">
              <a:solidFill>
                <a:srgbClr val="404040"/>
              </a:solidFill>
            </a:endParaRPr>
          </a:p>
          <a:p>
            <a:pPr marL="342900" indent="-342900" eaLnBrk="1" hangingPunct="1">
              <a:buFont typeface="Arial"/>
              <a:buChar char="•"/>
              <a:defRPr/>
            </a:pPr>
            <a:endParaRPr lang="en-US" sz="2000" dirty="0">
              <a:solidFill>
                <a:srgbClr val="404040"/>
              </a:solidFill>
            </a:endParaRPr>
          </a:p>
          <a:p>
            <a:pPr marL="342900" indent="-342900" eaLnBrk="1" hangingPunct="1">
              <a:buFont typeface="Arial"/>
              <a:buChar char="•"/>
              <a:defRPr/>
            </a:pPr>
            <a:r>
              <a:rPr lang="en-US" sz="2000" dirty="0" smtClean="0">
                <a:solidFill>
                  <a:srgbClr val="404040"/>
                </a:solidFill>
              </a:rPr>
              <a:t>Have to decide if data and/or the analysis of the data needs to be protected whether created or performed by the provider and/or the PSO and/or at the corporate level.</a:t>
            </a:r>
            <a:br>
              <a:rPr lang="en-US" sz="2000" dirty="0" smtClean="0">
                <a:solidFill>
                  <a:srgbClr val="404040"/>
                </a:solidFill>
              </a:rPr>
            </a:br>
            <a:endParaRPr lang="en-US" sz="2000" dirty="0" smtClean="0">
              <a:solidFill>
                <a:srgbClr val="404040"/>
              </a:solidFill>
            </a:endParaRPr>
          </a:p>
          <a:p>
            <a:pPr marL="342900" indent="-342900" eaLnBrk="1" hangingPunct="1">
              <a:buFont typeface="Arial"/>
              <a:buChar char="•"/>
              <a:defRPr/>
            </a:pPr>
            <a:r>
              <a:rPr lang="en-US" sz="2000" dirty="0" smtClean="0">
                <a:solidFill>
                  <a:srgbClr val="404040"/>
                </a:solidFill>
              </a:rPr>
              <a:t>Whatever data you want protected that relates to patient safety activities and is used for the purpose of collecting and reporting to a PSO and not for some other purpose and is not subject to mandatory reporting can be protected by either electronically/physically reporting to the PSO or if it is “functionally reported”.</a:t>
            </a:r>
          </a:p>
          <a:p>
            <a:pPr marL="342900" indent="-342900" eaLnBrk="1" hangingPunct="1">
              <a:buFont typeface="Arial"/>
              <a:buChar char="•"/>
              <a:defRPr/>
            </a:pPr>
            <a:endParaRPr lang="en-US" sz="2000" dirty="0" smtClean="0">
              <a:solidFill>
                <a:srgbClr val="404040"/>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15</a:t>
            </a:fld>
            <a:endParaRPr lang="en-US" dirty="0"/>
          </a:p>
        </p:txBody>
      </p:sp>
    </p:spTree>
    <p:extLst>
      <p:ext uri="{BB962C8B-B14F-4D97-AF65-F5344CB8AC3E}">
        <p14:creationId xmlns:p14="http://schemas.microsoft.com/office/powerpoint/2010/main" val="416586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914400"/>
            <a:ext cx="7924800" cy="762000"/>
          </a:xfrm>
        </p:spPr>
        <p:txBody>
          <a:bodyPr/>
          <a:lstStyle/>
          <a:p>
            <a:r>
              <a:rPr lang="en-US" altLang="en-US" dirty="0"/>
              <a:t>9.	How will data be used?</a:t>
            </a:r>
            <a:endParaRPr lang="en-US" dirty="0"/>
          </a:p>
        </p:txBody>
      </p:sp>
      <p:sp>
        <p:nvSpPr>
          <p:cNvPr id="19459" name="Content Placeholder 2"/>
          <p:cNvSpPr>
            <a:spLocks noGrp="1"/>
          </p:cNvSpPr>
          <p:nvPr>
            <p:ph sz="quarter" idx="16"/>
          </p:nvPr>
        </p:nvSpPr>
        <p:spPr>
          <a:xfrm>
            <a:off x="914400" y="1219200"/>
            <a:ext cx="7467600" cy="5029200"/>
          </a:xfrm>
        </p:spPr>
        <p:txBody>
          <a:bodyPr/>
          <a:lstStyle/>
          <a:p>
            <a:pPr marL="342900" indent="-342900" eaLnBrk="1" hangingPunct="1">
              <a:buFont typeface="Arial"/>
              <a:buChar char="•"/>
            </a:pPr>
            <a:endParaRPr lang="en-US" altLang="en-US" sz="2000" dirty="0" smtClean="0">
              <a:solidFill>
                <a:srgbClr val="404040"/>
              </a:solidFill>
            </a:endParaRPr>
          </a:p>
          <a:p>
            <a:pPr marL="342900" indent="-342900" eaLnBrk="1" hangingPunct="1">
              <a:buFont typeface="Arial"/>
              <a:buChar char="•"/>
            </a:pPr>
            <a:r>
              <a:rPr lang="en-US" altLang="en-US" sz="2000" dirty="0" smtClean="0">
                <a:solidFill>
                  <a:srgbClr val="404040"/>
                </a:solidFill>
              </a:rPr>
              <a:t>If referring to data sent to a PSO, it can perform studies, benchmark reports, identify good and bad practice patterns and whatever the provider requests of the PSO.  It may make recommendations but decisions should be left to Corporate or to individual facilities/providers.</a:t>
            </a:r>
            <a:br>
              <a:rPr lang="en-US" altLang="en-US" sz="2000" dirty="0" smtClean="0">
                <a:solidFill>
                  <a:srgbClr val="404040"/>
                </a:solidFill>
              </a:rPr>
            </a:br>
            <a:endParaRPr lang="en-US" altLang="en-US" sz="2000" dirty="0" smtClean="0">
              <a:solidFill>
                <a:srgbClr val="404040"/>
              </a:solidFill>
            </a:endParaRPr>
          </a:p>
          <a:p>
            <a:pPr marL="342900" indent="-342900" eaLnBrk="1" hangingPunct="1">
              <a:buFont typeface="Arial"/>
              <a:buChar char="•"/>
            </a:pPr>
            <a:r>
              <a:rPr lang="en-US" altLang="en-US" sz="2000" dirty="0" smtClean="0">
                <a:solidFill>
                  <a:srgbClr val="404040"/>
                </a:solidFill>
              </a:rPr>
              <a:t>If referring to data received from a PSO, which also is considered PSWP, it can be used internally to develop/revise quality plans, reports, recommendations and decisions.  All but final decisions and actions can be kept confidential.</a:t>
            </a:r>
          </a:p>
          <a:p>
            <a:pPr marL="342900" indent="-342900" eaLnBrk="1" hangingPunct="1">
              <a:buFont typeface="Arial"/>
              <a:buChar char="•"/>
            </a:pPr>
            <a:endParaRPr lang="en-US" altLang="en-US" sz="2000" dirty="0" smtClean="0">
              <a:solidFill>
                <a:srgbClr val="404040"/>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16</a:t>
            </a:fld>
            <a:endParaRPr lang="en-US" dirty="0"/>
          </a:p>
        </p:txBody>
      </p:sp>
    </p:spTree>
    <p:extLst>
      <p:ext uri="{BB962C8B-B14F-4D97-AF65-F5344CB8AC3E}">
        <p14:creationId xmlns:p14="http://schemas.microsoft.com/office/powerpoint/2010/main" val="1093500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1143000"/>
            <a:ext cx="7924800" cy="762000"/>
          </a:xfrm>
        </p:spPr>
        <p:txBody>
          <a:bodyPr/>
          <a:lstStyle/>
          <a:p>
            <a:r>
              <a:rPr lang="en-US" altLang="en-US" dirty="0"/>
              <a:t>10</a:t>
            </a:r>
            <a:r>
              <a:rPr lang="en-US" altLang="en-US" dirty="0" smtClean="0"/>
              <a:t>. Once </a:t>
            </a:r>
            <a:r>
              <a:rPr lang="en-US" altLang="en-US" dirty="0"/>
              <a:t>the data has been submitted to the PSO, what can or can’t we get back out?</a:t>
            </a:r>
            <a:endParaRPr lang="en-US" dirty="0"/>
          </a:p>
        </p:txBody>
      </p:sp>
      <p:sp>
        <p:nvSpPr>
          <p:cNvPr id="3" name="Content Placeholder 2"/>
          <p:cNvSpPr>
            <a:spLocks noGrp="1"/>
          </p:cNvSpPr>
          <p:nvPr>
            <p:ph sz="quarter" idx="16"/>
          </p:nvPr>
        </p:nvSpPr>
        <p:spPr>
          <a:xfrm>
            <a:off x="1066800" y="2057400"/>
            <a:ext cx="7315200" cy="4191000"/>
          </a:xfrm>
        </p:spPr>
        <p:txBody>
          <a:bodyPr/>
          <a:lstStyle/>
          <a:p>
            <a:pPr eaLnBrk="1" hangingPunct="1">
              <a:defRPr/>
            </a:pPr>
            <a:r>
              <a:rPr lang="en-US" sz="2000" dirty="0" smtClean="0">
                <a:solidFill>
                  <a:srgbClr val="DEB66A"/>
                </a:solidFill>
              </a:rPr>
              <a:t>Information sent to a PSO still belongs to the provider and can be used for internal PSES purposes.  Again, providers will send only a limited amount of information to the PSO.  The large majority will be “functionally reported” and therefore will never physically leave the facility.</a:t>
            </a:r>
          </a:p>
          <a:p>
            <a:pPr marL="0" indent="0" eaLnBrk="1" hangingPunct="1">
              <a:buFont typeface="Wingdings" pitchFamily="2" charset="2"/>
              <a:buNone/>
              <a:defRPr/>
            </a:pPr>
            <a:endParaRPr lang="en-US" sz="2000" dirty="0" smtClean="0">
              <a:solidFill>
                <a:srgbClr val="DEB66A"/>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17</a:t>
            </a:fld>
            <a:endParaRPr lang="en-US" dirty="0"/>
          </a:p>
        </p:txBody>
      </p:sp>
    </p:spTree>
    <p:extLst>
      <p:ext uri="{BB962C8B-B14F-4D97-AF65-F5344CB8AC3E}">
        <p14:creationId xmlns:p14="http://schemas.microsoft.com/office/powerpoint/2010/main" val="394905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066800"/>
            <a:ext cx="7924800" cy="762000"/>
          </a:xfrm>
        </p:spPr>
        <p:txBody>
          <a:bodyPr/>
          <a:lstStyle/>
          <a:p>
            <a:r>
              <a:rPr lang="en-US" altLang="en-US" dirty="0"/>
              <a:t>11</a:t>
            </a:r>
            <a:r>
              <a:rPr lang="en-US" altLang="en-US" dirty="0" smtClean="0"/>
              <a:t>.  Can </a:t>
            </a:r>
            <a:r>
              <a:rPr lang="en-US" altLang="en-US" dirty="0"/>
              <a:t>a provider use a PSO and/or PSO data to benchmark quality indicators?</a:t>
            </a:r>
            <a:endParaRPr lang="en-US" dirty="0"/>
          </a:p>
        </p:txBody>
      </p:sp>
      <p:sp>
        <p:nvSpPr>
          <p:cNvPr id="21507" name="Content Placeholder 2"/>
          <p:cNvSpPr>
            <a:spLocks noGrp="1"/>
          </p:cNvSpPr>
          <p:nvPr>
            <p:ph sz="quarter" idx="16"/>
          </p:nvPr>
        </p:nvSpPr>
        <p:spPr>
          <a:xfrm>
            <a:off x="1066800" y="1219200"/>
            <a:ext cx="7315200" cy="5029200"/>
          </a:xfrm>
        </p:spPr>
        <p:txBody>
          <a:bodyPr/>
          <a:lstStyle/>
          <a:p>
            <a:pPr eaLnBrk="1" hangingPunct="1"/>
            <a:endParaRPr lang="en-US" altLang="en-US" dirty="0" smtClean="0">
              <a:solidFill>
                <a:srgbClr val="404040"/>
              </a:solidFill>
            </a:endParaRPr>
          </a:p>
          <a:p>
            <a:pPr eaLnBrk="1" hangingPunct="1"/>
            <a:endParaRPr lang="en-US" altLang="en-US" sz="2000" dirty="0" smtClean="0">
              <a:solidFill>
                <a:srgbClr val="404040"/>
              </a:solidFill>
            </a:endParaRPr>
          </a:p>
          <a:p>
            <a:pPr eaLnBrk="1" hangingPunct="1"/>
            <a:r>
              <a:rPr lang="en-US" altLang="en-US" sz="2000" b="1" dirty="0" smtClean="0">
                <a:solidFill>
                  <a:srgbClr val="DEB66A"/>
                </a:solidFill>
              </a:rPr>
              <a:t>Absolutely.  </a:t>
            </a:r>
            <a:r>
              <a:rPr lang="en-US" altLang="en-US" sz="2000" dirty="0" smtClean="0">
                <a:solidFill>
                  <a:srgbClr val="404040"/>
                </a:solidFill>
              </a:rPr>
              <a:t>This is one of the intended purposes.</a:t>
            </a:r>
          </a:p>
          <a:p>
            <a:pPr marL="0" indent="0" eaLnBrk="1" hangingPunct="1">
              <a:buNone/>
            </a:pPr>
            <a:endParaRPr lang="en-US" altLang="en-US" sz="2000" dirty="0" smtClean="0">
              <a:solidFill>
                <a:srgbClr val="404040"/>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18</a:t>
            </a:fld>
            <a:endParaRPr lang="en-US" dirty="0"/>
          </a:p>
        </p:txBody>
      </p:sp>
    </p:spTree>
    <p:extLst>
      <p:ext uri="{BB962C8B-B14F-4D97-AF65-F5344CB8AC3E}">
        <p14:creationId xmlns:p14="http://schemas.microsoft.com/office/powerpoint/2010/main" val="410692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6"/>
          </p:nvPr>
        </p:nvSpPr>
        <p:spPr>
          <a:xfrm>
            <a:off x="762000" y="1447800"/>
            <a:ext cx="7543800" cy="5029200"/>
          </a:xfrm>
        </p:spPr>
        <p:txBody>
          <a:bodyPr/>
          <a:lstStyle/>
          <a:p>
            <a:pPr marL="0" indent="0" eaLnBrk="1" hangingPunct="1">
              <a:buNone/>
            </a:pPr>
            <a:endParaRPr lang="en-US" altLang="en-US" sz="1800" dirty="0">
              <a:solidFill>
                <a:schemeClr val="accent5">
                  <a:lumMod val="75000"/>
                </a:schemeClr>
              </a:solidFill>
            </a:endParaRPr>
          </a:p>
          <a:p>
            <a:pPr marL="0" indent="0" eaLnBrk="1" hangingPunct="1">
              <a:buNone/>
            </a:pPr>
            <a:r>
              <a:rPr lang="en-US" altLang="en-US" sz="1800" dirty="0" smtClean="0">
                <a:solidFill>
                  <a:schemeClr val="accent5">
                    <a:lumMod val="75000"/>
                  </a:schemeClr>
                </a:solidFill>
              </a:rPr>
              <a:t>To encourage the expansion of voluntary, provider-driven initiatives to improve the quality and safety of health care; to promote rapid learning about the underlying causes of risks and harms in the delivery of health care; and to share those findings widely, thus speeding the pace of improvement. </a:t>
            </a:r>
            <a:br>
              <a:rPr lang="en-US" altLang="en-US" sz="1800" dirty="0" smtClean="0">
                <a:solidFill>
                  <a:schemeClr val="accent5">
                    <a:lumMod val="75000"/>
                  </a:schemeClr>
                </a:solidFill>
              </a:rPr>
            </a:br>
            <a:endParaRPr lang="en-US" altLang="en-US" sz="1800" dirty="0" smtClean="0">
              <a:solidFill>
                <a:schemeClr val="accent5">
                  <a:lumMod val="75000"/>
                </a:schemeClr>
              </a:solidFill>
            </a:endParaRPr>
          </a:p>
          <a:p>
            <a:pPr marL="457200" lvl="1" indent="0" eaLnBrk="1" hangingPunct="1">
              <a:buNone/>
            </a:pPr>
            <a:r>
              <a:rPr lang="en-US" altLang="en-US" sz="1800" b="1" dirty="0" smtClean="0"/>
              <a:t>Strategy to Accomplish its Purpose</a:t>
            </a:r>
          </a:p>
          <a:p>
            <a:pPr lvl="2" eaLnBrk="1" hangingPunct="1"/>
            <a:r>
              <a:rPr lang="en-US" altLang="en-US" dirty="0" smtClean="0"/>
              <a:t>Encourage the development of PSOs</a:t>
            </a:r>
          </a:p>
          <a:p>
            <a:pPr lvl="2" eaLnBrk="1" hangingPunct="1"/>
            <a:r>
              <a:rPr lang="en-US" altLang="en-US" dirty="0" smtClean="0"/>
              <a:t>Establish strong Federal and greater confidentiality and privilege protections </a:t>
            </a:r>
          </a:p>
          <a:p>
            <a:pPr lvl="2" eaLnBrk="1" hangingPunct="1"/>
            <a:r>
              <a:rPr lang="en-US" altLang="en-US" dirty="0" smtClean="0"/>
              <a:t>Facilitate the aggregation of a sufficient number of events in a protected legal environment.</a:t>
            </a:r>
          </a:p>
          <a:p>
            <a:pPr eaLnBrk="1" hangingPunct="1"/>
            <a:endParaRPr lang="en-US" altLang="en-US" sz="2000" dirty="0" smtClean="0"/>
          </a:p>
          <a:p>
            <a:pPr eaLnBrk="1" hangingPunct="1">
              <a:buFontTx/>
              <a:buNone/>
            </a:pPr>
            <a:endParaRPr lang="en-US" altLang="en-US" sz="1800" dirty="0" smtClean="0"/>
          </a:p>
        </p:txBody>
      </p:sp>
      <p:sp>
        <p:nvSpPr>
          <p:cNvPr id="4" name="Rectangle 3"/>
          <p:cNvSpPr/>
          <p:nvPr/>
        </p:nvSpPr>
        <p:spPr>
          <a:xfrm>
            <a:off x="381000" y="990600"/>
            <a:ext cx="8077200" cy="769441"/>
          </a:xfrm>
          <a:prstGeom prst="rect">
            <a:avLst/>
          </a:prstGeom>
        </p:spPr>
        <p:txBody>
          <a:bodyPr wrap="square">
            <a:spAutoFit/>
          </a:bodyPr>
          <a:lstStyle/>
          <a:p>
            <a:pPr marL="342900" indent="-342900">
              <a:buFont typeface="+mj-lt"/>
              <a:buAutoNum type="arabicPeriod"/>
            </a:pPr>
            <a:r>
              <a:rPr lang="en-US" altLang="en-US" sz="2200" b="1" dirty="0" smtClean="0">
                <a:solidFill>
                  <a:schemeClr val="tx1">
                    <a:lumMod val="75000"/>
                    <a:lumOff val="25000"/>
                  </a:schemeClr>
                </a:solidFill>
              </a:rPr>
              <a:t>What </a:t>
            </a:r>
            <a:r>
              <a:rPr lang="en-US" altLang="en-US" sz="2200" b="1" dirty="0">
                <a:solidFill>
                  <a:schemeClr val="tx1">
                    <a:lumMod val="75000"/>
                    <a:lumOff val="25000"/>
                  </a:schemeClr>
                </a:solidFill>
              </a:rPr>
              <a:t>is the Purpose of a Patient Safety Organization (“PSO”) </a:t>
            </a:r>
            <a:r>
              <a:rPr lang="en-US" altLang="en-US" sz="2200" b="1" dirty="0" smtClean="0">
                <a:solidFill>
                  <a:schemeClr val="tx1">
                    <a:lumMod val="75000"/>
                    <a:lumOff val="25000"/>
                  </a:schemeClr>
                </a:solidFill>
              </a:rPr>
              <a:t/>
            </a:r>
            <a:br>
              <a:rPr lang="en-US" altLang="en-US" sz="2200" b="1" dirty="0" smtClean="0">
                <a:solidFill>
                  <a:schemeClr val="tx1">
                    <a:lumMod val="75000"/>
                    <a:lumOff val="25000"/>
                  </a:schemeClr>
                </a:solidFill>
              </a:rPr>
            </a:br>
            <a:r>
              <a:rPr lang="en-US" altLang="en-US" sz="2200" b="1" dirty="0" smtClean="0">
                <a:solidFill>
                  <a:schemeClr val="tx1">
                    <a:lumMod val="75000"/>
                    <a:lumOff val="25000"/>
                  </a:schemeClr>
                </a:solidFill>
              </a:rPr>
              <a:t>Under </a:t>
            </a:r>
            <a:r>
              <a:rPr lang="en-US" altLang="en-US" sz="2200" b="1" dirty="0">
                <a:solidFill>
                  <a:schemeClr val="tx1">
                    <a:lumMod val="75000"/>
                    <a:lumOff val="25000"/>
                  </a:schemeClr>
                </a:solidFill>
              </a:rPr>
              <a:t>the Patient Safety and Quality Improvement Act (“PSA”)?</a:t>
            </a:r>
            <a:endParaRPr lang="en-US" sz="2200" b="1" dirty="0">
              <a:solidFill>
                <a:schemeClr val="tx1">
                  <a:lumMod val="75000"/>
                  <a:lumOff val="25000"/>
                </a:schemeClr>
              </a:solidFill>
            </a:endParaRPr>
          </a:p>
        </p:txBody>
      </p:sp>
      <p:pic>
        <p:nvPicPr>
          <p:cNvPr id="11" name="Picture 10" descr="QTS-0909-logo-R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1752600" cy="370496"/>
          </a:xfrm>
          <a:prstGeom prst="rect">
            <a:avLst/>
          </a:prstGeom>
        </p:spPr>
      </p:pic>
      <p:sp>
        <p:nvSpPr>
          <p:cNvPr id="8" name="Slide Number Placeholder 7"/>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1</a:t>
            </a:fld>
            <a:endParaRPr lang="en-US" altLang="en-US" dirty="0"/>
          </a:p>
        </p:txBody>
      </p:sp>
    </p:spTree>
    <p:extLst>
      <p:ext uri="{BB962C8B-B14F-4D97-AF65-F5344CB8AC3E}">
        <p14:creationId xmlns:p14="http://schemas.microsoft.com/office/powerpoint/2010/main" val="3243405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143000"/>
            <a:ext cx="7924800" cy="762000"/>
          </a:xfrm>
        </p:spPr>
        <p:txBody>
          <a:bodyPr/>
          <a:lstStyle/>
          <a:p>
            <a:r>
              <a:rPr lang="en-US" altLang="en-US" dirty="0"/>
              <a:t>12</a:t>
            </a:r>
            <a:r>
              <a:rPr lang="en-US" altLang="en-US" dirty="0" smtClean="0"/>
              <a:t>.  Once </a:t>
            </a:r>
            <a:r>
              <a:rPr lang="en-US" altLang="en-US" dirty="0"/>
              <a:t>data has been submitted to a PSO does the provider have to pretend that data does not exist anymore because it is protected?</a:t>
            </a:r>
            <a:endParaRPr lang="en-US" dirty="0"/>
          </a:p>
        </p:txBody>
      </p:sp>
      <p:sp>
        <p:nvSpPr>
          <p:cNvPr id="22531" name="Content Placeholder 2"/>
          <p:cNvSpPr>
            <a:spLocks noGrp="1"/>
          </p:cNvSpPr>
          <p:nvPr>
            <p:ph sz="quarter" idx="16"/>
          </p:nvPr>
        </p:nvSpPr>
        <p:spPr>
          <a:xfrm>
            <a:off x="914400" y="2286000"/>
            <a:ext cx="7467600" cy="3962400"/>
          </a:xfrm>
        </p:spPr>
        <p:txBody>
          <a:bodyPr/>
          <a:lstStyle/>
          <a:p>
            <a:pPr eaLnBrk="1" hangingPunct="1"/>
            <a:r>
              <a:rPr lang="en-US" altLang="en-US" sz="2000" b="1" dirty="0" smtClean="0"/>
              <a:t>No.  </a:t>
            </a:r>
            <a:r>
              <a:rPr lang="en-US" altLang="en-US" sz="2000" dirty="0" smtClean="0">
                <a:solidFill>
                  <a:srgbClr val="404040"/>
                </a:solidFill>
              </a:rPr>
              <a:t>Any information that is PSWP, whether generated internally and functionally or actually reported, or generated by the PSO, can be used to advance patient safety and quality of care.</a:t>
            </a:r>
          </a:p>
          <a:p>
            <a:pPr eaLnBrk="1" hangingPunct="1"/>
            <a:r>
              <a:rPr lang="en-US" altLang="en-US" sz="2000" dirty="0" smtClean="0">
                <a:solidFill>
                  <a:srgbClr val="404040"/>
                </a:solidFill>
              </a:rPr>
              <a:t>But information can only be disclosed to those employees, physicians, contractors, etc., engaged in these activities.</a:t>
            </a:r>
            <a:br>
              <a:rPr lang="en-US" altLang="en-US" sz="2000" dirty="0" smtClean="0">
                <a:solidFill>
                  <a:srgbClr val="404040"/>
                </a:solidFill>
              </a:rPr>
            </a:br>
            <a:endParaRPr lang="en-US" altLang="en-US" sz="2000" dirty="0" smtClean="0">
              <a:solidFill>
                <a:srgbClr val="404040"/>
              </a:solidFill>
            </a:endParaRPr>
          </a:p>
          <a:p>
            <a:pPr eaLnBrk="1" hangingPunct="1"/>
            <a:r>
              <a:rPr lang="en-US" altLang="en-US" sz="2000" dirty="0" smtClean="0">
                <a:solidFill>
                  <a:srgbClr val="404040"/>
                </a:solidFill>
              </a:rPr>
              <a:t>Remember, protections are never waived but cannot be disclosed to a third party.</a:t>
            </a:r>
          </a:p>
          <a:p>
            <a:pPr eaLnBrk="1" hangingPunct="1"/>
            <a:endParaRPr lang="en-US" altLang="en-US" sz="2000" dirty="0" smtClean="0">
              <a:solidFill>
                <a:srgbClr val="404040"/>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19</a:t>
            </a:fld>
            <a:endParaRPr lang="en-US" dirty="0"/>
          </a:p>
        </p:txBody>
      </p:sp>
    </p:spTree>
    <p:extLst>
      <p:ext uri="{BB962C8B-B14F-4D97-AF65-F5344CB8AC3E}">
        <p14:creationId xmlns:p14="http://schemas.microsoft.com/office/powerpoint/2010/main" val="3868045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838200"/>
            <a:ext cx="7924800" cy="762000"/>
          </a:xfrm>
        </p:spPr>
        <p:txBody>
          <a:bodyPr/>
          <a:lstStyle/>
          <a:p>
            <a:r>
              <a:rPr lang="en-US" altLang="en-US" dirty="0"/>
              <a:t>13</a:t>
            </a:r>
            <a:r>
              <a:rPr lang="en-US" altLang="en-US" dirty="0" smtClean="0"/>
              <a:t>.  Once </a:t>
            </a:r>
            <a:r>
              <a:rPr lang="en-US" altLang="en-US" dirty="0"/>
              <a:t>data/reports come back to an organization from a PSO, is that data discoverable again or is it still protected?</a:t>
            </a:r>
            <a:endParaRPr lang="en-US" dirty="0"/>
          </a:p>
        </p:txBody>
      </p:sp>
      <p:sp>
        <p:nvSpPr>
          <p:cNvPr id="3" name="Content Placeholder 2"/>
          <p:cNvSpPr>
            <a:spLocks noGrp="1"/>
          </p:cNvSpPr>
          <p:nvPr>
            <p:ph sz="quarter" idx="16"/>
          </p:nvPr>
        </p:nvSpPr>
        <p:spPr>
          <a:xfrm>
            <a:off x="304800" y="1828800"/>
            <a:ext cx="8077200" cy="5029200"/>
          </a:xfrm>
        </p:spPr>
        <p:txBody>
          <a:bodyPr/>
          <a:lstStyle/>
          <a:p>
            <a:pPr marL="0" indent="0" eaLnBrk="1" hangingPunct="1">
              <a:spcBef>
                <a:spcPts val="600"/>
              </a:spcBef>
              <a:spcAft>
                <a:spcPts val="0"/>
              </a:spcAft>
              <a:buFont typeface="Wingdings" pitchFamily="2" charset="2"/>
              <a:buNone/>
              <a:defRPr/>
            </a:pPr>
            <a:r>
              <a:rPr lang="en-US" sz="1800" b="1" dirty="0" smtClean="0"/>
              <a:t>Example:</a:t>
            </a:r>
          </a:p>
          <a:p>
            <a:pPr eaLnBrk="1" hangingPunct="1">
              <a:spcBef>
                <a:spcPts val="600"/>
              </a:spcBef>
              <a:spcAft>
                <a:spcPts val="0"/>
              </a:spcAft>
              <a:defRPr/>
            </a:pPr>
            <a:r>
              <a:rPr lang="en-US" sz="1800" dirty="0" smtClean="0"/>
              <a:t>Data is submitted to a PSO, it is aggregated and a report comes back stating that hospital shows variations in practice.  Is that statement/outcome/finding discoverable or not?</a:t>
            </a:r>
          </a:p>
          <a:p>
            <a:pPr lvl="1" eaLnBrk="1" hangingPunct="1">
              <a:spcBef>
                <a:spcPts val="600"/>
              </a:spcBef>
              <a:spcAft>
                <a:spcPts val="0"/>
              </a:spcAft>
              <a:defRPr/>
            </a:pPr>
            <a:r>
              <a:rPr lang="en-US" sz="1600" dirty="0" smtClean="0"/>
              <a:t>Not discoverable</a:t>
            </a:r>
          </a:p>
          <a:p>
            <a:pPr lvl="1" eaLnBrk="1" hangingPunct="1">
              <a:spcBef>
                <a:spcPts val="600"/>
              </a:spcBef>
              <a:spcAft>
                <a:spcPts val="0"/>
              </a:spcAft>
              <a:defRPr/>
            </a:pPr>
            <a:r>
              <a:rPr lang="en-US" sz="1600" dirty="0" smtClean="0"/>
              <a:t>Need to set up appropriate PSES policies and paper trail to establish that data sent was part of providers’ PSES and collected for the purpose of reporting to a PSO so that the PSO can analyze and produce reports which identify variances/outliers in order for modifications to be made to improve patient safety and quality.</a:t>
            </a:r>
          </a:p>
          <a:p>
            <a:pPr lvl="1" eaLnBrk="1" hangingPunct="1">
              <a:spcBef>
                <a:spcPts val="600"/>
              </a:spcBef>
              <a:spcAft>
                <a:spcPts val="0"/>
              </a:spcAft>
              <a:defRPr/>
            </a:pPr>
            <a:r>
              <a:rPr lang="en-US" sz="1600" dirty="0" smtClean="0"/>
              <a:t>Definition of PSWP includes “data reports, records, memoranda, analyses (such as root cause analysis), or written or oral statements (or copies of any of these materials) (1) which could improve patient safety, health care quality, or health care outcomes  . . . </a:t>
            </a:r>
            <a:r>
              <a:rPr lang="en-US" sz="1600" u="sng" dirty="0" smtClean="0"/>
              <a:t>or are developed by a </a:t>
            </a:r>
            <a:br>
              <a:rPr lang="en-US" sz="1600" u="sng" dirty="0" smtClean="0"/>
            </a:br>
            <a:r>
              <a:rPr lang="en-US" sz="1600" u="sng" dirty="0" smtClean="0"/>
              <a:t>PSO for the conduct of patient safety activities</a:t>
            </a:r>
            <a:r>
              <a:rPr lang="en-US" sz="1600" dirty="0" smtClean="0"/>
              <a:t>. . . .”</a:t>
            </a:r>
          </a:p>
          <a:p>
            <a:pPr eaLnBrk="1" hangingPunct="1">
              <a:spcBef>
                <a:spcPts val="600"/>
              </a:spcBef>
              <a:spcAft>
                <a:spcPts val="300"/>
              </a:spcAft>
              <a:defRPr/>
            </a:pPr>
            <a:endParaRPr lang="en-US" sz="1600" dirty="0" smtClean="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20</a:t>
            </a:fld>
            <a:endParaRPr lang="en-US" dirty="0"/>
          </a:p>
        </p:txBody>
      </p:sp>
    </p:spTree>
    <p:extLst>
      <p:ext uri="{BB962C8B-B14F-4D97-AF65-F5344CB8AC3E}">
        <p14:creationId xmlns:p14="http://schemas.microsoft.com/office/powerpoint/2010/main" val="1077717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066800"/>
            <a:ext cx="7924800" cy="762000"/>
          </a:xfrm>
        </p:spPr>
        <p:txBody>
          <a:bodyPr/>
          <a:lstStyle/>
          <a:p>
            <a:r>
              <a:rPr lang="en-US" altLang="en-US" dirty="0"/>
              <a:t>Affordable Care Act Impact on PSOs</a:t>
            </a:r>
            <a:endParaRPr lang="en-US" dirty="0"/>
          </a:p>
        </p:txBody>
      </p:sp>
      <p:sp>
        <p:nvSpPr>
          <p:cNvPr id="87043" name="Content Placeholder 2"/>
          <p:cNvSpPr>
            <a:spLocks noGrp="1"/>
          </p:cNvSpPr>
          <p:nvPr>
            <p:ph sz="quarter" idx="16"/>
          </p:nvPr>
        </p:nvSpPr>
        <p:spPr>
          <a:xfrm>
            <a:off x="990600" y="1219200"/>
            <a:ext cx="7391400" cy="5029200"/>
          </a:xfrm>
        </p:spPr>
        <p:txBody>
          <a:bodyPr/>
          <a:lstStyle/>
          <a:p>
            <a:pPr marL="0" indent="0">
              <a:spcAft>
                <a:spcPts val="400"/>
              </a:spcAft>
              <a:buFont typeface="Wingdings" pitchFamily="2" charset="2"/>
              <a:buNone/>
              <a:defRPr/>
            </a:pPr>
            <a:endParaRPr lang="en-US" sz="1600" b="1" dirty="0"/>
          </a:p>
          <a:p>
            <a:pPr marL="0" indent="0">
              <a:spcAft>
                <a:spcPts val="400"/>
              </a:spcAft>
              <a:buFont typeface="Wingdings" pitchFamily="2" charset="2"/>
              <a:buNone/>
              <a:defRPr/>
            </a:pPr>
            <a:r>
              <a:rPr lang="en-US" sz="1800" b="1" dirty="0" smtClean="0"/>
              <a:t>Affordable Care Act</a:t>
            </a:r>
          </a:p>
          <a:p>
            <a:pPr>
              <a:spcAft>
                <a:spcPts val="400"/>
              </a:spcAft>
              <a:defRPr/>
            </a:pPr>
            <a:r>
              <a:rPr lang="en-US" sz="1800" dirty="0" smtClean="0"/>
              <a:t>ACA includes section 1311(h) titled “Quality Improvement” under “Part 2 – Consumer Choices and Insurance Competition Through Health Benefit Exchanges”.</a:t>
            </a:r>
          </a:p>
          <a:p>
            <a:pPr>
              <a:spcAft>
                <a:spcPts val="400"/>
              </a:spcAft>
              <a:defRPr/>
            </a:pPr>
            <a:r>
              <a:rPr lang="en-US" sz="1800" dirty="0" smtClean="0">
                <a:solidFill>
                  <a:srgbClr val="404040"/>
                </a:solidFill>
              </a:rPr>
              <a:t>This section states as follows:</a:t>
            </a:r>
          </a:p>
          <a:p>
            <a:pPr lvl="1">
              <a:spcAft>
                <a:spcPts val="400"/>
              </a:spcAft>
              <a:defRPr/>
            </a:pPr>
            <a:r>
              <a:rPr lang="en-US" sz="1800" dirty="0" smtClean="0"/>
              <a:t>(1) ENHANCING PATIENT SAFETY—Beginning on January 1, 2015, a qualified health plan may contract with</a:t>
            </a:r>
          </a:p>
          <a:p>
            <a:pPr lvl="2">
              <a:spcAft>
                <a:spcPts val="400"/>
              </a:spcAft>
              <a:defRPr/>
            </a:pPr>
            <a:r>
              <a:rPr lang="en-US" dirty="0" smtClean="0"/>
              <a:t>(A) A hospital with greater than 50 beds only if such hospital— </a:t>
            </a:r>
            <a:r>
              <a:rPr lang="en-US" sz="1600" dirty="0" smtClean="0"/>
              <a:t>Utilizes a patient safety evaluation system as described in part C of title IX of the Public Health Service Act; and</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21</a:t>
            </a:fld>
            <a:endParaRPr lang="en-US" dirty="0"/>
          </a:p>
        </p:txBody>
      </p:sp>
    </p:spTree>
    <p:extLst>
      <p:ext uri="{BB962C8B-B14F-4D97-AF65-F5344CB8AC3E}">
        <p14:creationId xmlns:p14="http://schemas.microsoft.com/office/powerpoint/2010/main" val="2561209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914400"/>
            <a:ext cx="7924800" cy="762000"/>
          </a:xfrm>
        </p:spPr>
        <p:txBody>
          <a:bodyPr/>
          <a:lstStyle/>
          <a:p>
            <a:r>
              <a:rPr lang="en-US" altLang="en-US" dirty="0"/>
              <a:t>Affordable Care Act Impact on PSOs </a:t>
            </a:r>
            <a:r>
              <a:rPr lang="en-US" altLang="en-US" sz="1200" dirty="0"/>
              <a:t>(cont’d) </a:t>
            </a:r>
            <a:endParaRPr lang="en-US" dirty="0"/>
          </a:p>
        </p:txBody>
      </p:sp>
      <p:sp>
        <p:nvSpPr>
          <p:cNvPr id="25603" name="Content Placeholder 2"/>
          <p:cNvSpPr>
            <a:spLocks noGrp="1"/>
          </p:cNvSpPr>
          <p:nvPr>
            <p:ph sz="quarter" idx="16"/>
          </p:nvPr>
        </p:nvSpPr>
        <p:spPr/>
        <p:txBody>
          <a:bodyPr/>
          <a:lstStyle/>
          <a:p>
            <a:pPr marL="914400" lvl="2" indent="0">
              <a:buNone/>
            </a:pPr>
            <a:endParaRPr lang="en-US" altLang="en-US" sz="1800" dirty="0"/>
          </a:p>
          <a:p>
            <a:pPr lvl="2"/>
            <a:r>
              <a:rPr lang="en-US" altLang="en-US" sz="2000" dirty="0" smtClean="0"/>
              <a:t>Implements a mechanism to ensure that each patient receives a comprehensive program for hospital discharge that includes patient-centered education and counseling, comprehensive discharge planning, and post discharge reinforcement by an appropriate health care professional; or</a:t>
            </a:r>
          </a:p>
          <a:p>
            <a:pPr lvl="2"/>
            <a:r>
              <a:rPr lang="en-US" altLang="en-US" sz="2000" dirty="0" smtClean="0"/>
              <a:t>(B) a health care provider only if such provider implements such mechanisms to improve health care quality as the Secretary may by regulation require.</a:t>
            </a:r>
            <a:br>
              <a:rPr lang="en-US" altLang="en-US" sz="2000" dirty="0" smtClean="0"/>
            </a:br>
            <a:endParaRPr lang="en-US" altLang="en-US" sz="2000" dirty="0" smtClean="0"/>
          </a:p>
          <a:p>
            <a:pPr lvl="1">
              <a:buFont typeface="Arial" panose="020B0604020202020204" pitchFamily="34" charset="0"/>
              <a:buChar char="•"/>
            </a:pPr>
            <a:r>
              <a:rPr lang="en-US" altLang="en-US" sz="2000" b="0" dirty="0" smtClean="0"/>
              <a:t>(2) EXCEPTIONS—The Secretary may establish reasonable exceptions to the requirements described in paragraph (1).</a:t>
            </a:r>
          </a:p>
          <a:p>
            <a:pPr lvl="1">
              <a:buFont typeface="Arial" panose="020B0604020202020204" pitchFamily="34" charset="0"/>
              <a:buChar char="•"/>
            </a:pPr>
            <a:r>
              <a:rPr lang="en-US" altLang="en-US" sz="2000" b="0" dirty="0" smtClean="0"/>
              <a:t>(3) ADJUSTMENT—The Secretary may by regulation adjust the number of beds described in paragraph (1)(A).</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22</a:t>
            </a:fld>
            <a:endParaRPr lang="en-US" dirty="0"/>
          </a:p>
        </p:txBody>
      </p:sp>
    </p:spTree>
    <p:extLst>
      <p:ext uri="{BB962C8B-B14F-4D97-AF65-F5344CB8AC3E}">
        <p14:creationId xmlns:p14="http://schemas.microsoft.com/office/powerpoint/2010/main" val="93469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914400"/>
            <a:ext cx="7924800" cy="762000"/>
          </a:xfrm>
        </p:spPr>
        <p:txBody>
          <a:bodyPr/>
          <a:lstStyle/>
          <a:p>
            <a:r>
              <a:rPr lang="en-US" altLang="en-US" dirty="0"/>
              <a:t>Affordable Care Act Impact on PSOs </a:t>
            </a:r>
            <a:r>
              <a:rPr lang="en-US" altLang="en-US" sz="1200" dirty="0"/>
              <a:t>(cont’d)</a:t>
            </a:r>
            <a:endParaRPr lang="en-US" dirty="0"/>
          </a:p>
        </p:txBody>
      </p:sp>
      <p:sp>
        <p:nvSpPr>
          <p:cNvPr id="26627" name="Content Placeholder 2"/>
          <p:cNvSpPr>
            <a:spLocks noGrp="1"/>
          </p:cNvSpPr>
          <p:nvPr>
            <p:ph sz="quarter" idx="16"/>
          </p:nvPr>
        </p:nvSpPr>
        <p:spPr>
          <a:xfrm>
            <a:off x="914400" y="1524000"/>
            <a:ext cx="7467600" cy="5029200"/>
          </a:xfrm>
        </p:spPr>
        <p:txBody>
          <a:bodyPr/>
          <a:lstStyle/>
          <a:p>
            <a:pPr marL="285750" indent="-285750">
              <a:buFont typeface="Arial" panose="020B0604020202020204" pitchFamily="34" charset="0"/>
              <a:buChar char="•"/>
            </a:pPr>
            <a:r>
              <a:rPr lang="en-US" altLang="en-US" sz="1800" dirty="0" smtClean="0">
                <a:solidFill>
                  <a:srgbClr val="404040"/>
                </a:solidFill>
              </a:rPr>
              <a:t>A PSES is defined under the PSQIA as information collected, managed or analyzed for reporting to an AHRQ approved PSO.</a:t>
            </a:r>
            <a:br>
              <a:rPr lang="en-US" altLang="en-US" sz="1800" dirty="0" smtClean="0">
                <a:solidFill>
                  <a:srgbClr val="404040"/>
                </a:solidFill>
              </a:rPr>
            </a:br>
            <a:endParaRPr lang="en-US" altLang="en-US" sz="1800" dirty="0" smtClean="0">
              <a:solidFill>
                <a:srgbClr val="404040"/>
              </a:solidFill>
            </a:endParaRPr>
          </a:p>
          <a:p>
            <a:pPr marL="285750" indent="-285750">
              <a:buFont typeface="Arial" panose="020B0604020202020204" pitchFamily="34" charset="0"/>
              <a:buChar char="•"/>
            </a:pPr>
            <a:r>
              <a:rPr lang="en-US" altLang="en-US" sz="1800" dirty="0" smtClean="0">
                <a:solidFill>
                  <a:srgbClr val="404040"/>
                </a:solidFill>
              </a:rPr>
              <a:t>Therefore, many PSOs and others have interpreted the provision and cross reference to the PSQIA as requiring hospitals to contract with a listed PSO in order to contract with a qualified health plan offered through a state insurance exchange even though Congress did not clearly express this intention in the ACA.</a:t>
            </a:r>
            <a:br>
              <a:rPr lang="en-US" altLang="en-US" sz="1800" dirty="0" smtClean="0">
                <a:solidFill>
                  <a:srgbClr val="404040"/>
                </a:solidFill>
              </a:rPr>
            </a:br>
            <a:endParaRPr lang="en-US" altLang="en-US" sz="1800" dirty="0" smtClean="0">
              <a:solidFill>
                <a:srgbClr val="404040"/>
              </a:solidFill>
            </a:endParaRPr>
          </a:p>
          <a:p>
            <a:r>
              <a:rPr lang="en-US" altLang="en-US" sz="1800" b="1" dirty="0" smtClean="0">
                <a:solidFill>
                  <a:srgbClr val="404040"/>
                </a:solidFill>
              </a:rPr>
              <a:t>Various questions remain.</a:t>
            </a:r>
          </a:p>
          <a:p>
            <a:pPr lvl="1"/>
            <a:r>
              <a:rPr lang="en-US" altLang="en-US" sz="1800" b="0" dirty="0" smtClean="0"/>
              <a:t>Many of the 78 AHRQ approved PSOs have a specialty focus, i.e., breast cancer, pediatric anesthesia.  It is not clear whether a hospital participating in a specialty PSO will satisfy this ACA provision.</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23</a:t>
            </a:fld>
            <a:endParaRPr lang="en-US" dirty="0"/>
          </a:p>
        </p:txBody>
      </p:sp>
    </p:spTree>
    <p:extLst>
      <p:ext uri="{BB962C8B-B14F-4D97-AF65-F5344CB8AC3E}">
        <p14:creationId xmlns:p14="http://schemas.microsoft.com/office/powerpoint/2010/main" val="207864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762000"/>
            <a:ext cx="7924800" cy="762000"/>
          </a:xfrm>
        </p:spPr>
        <p:txBody>
          <a:bodyPr/>
          <a:lstStyle/>
          <a:p>
            <a:r>
              <a:rPr lang="en-US" altLang="en-US" dirty="0"/>
              <a:t>Affordable Care Act Impact on PSOs </a:t>
            </a:r>
            <a:r>
              <a:rPr lang="en-US" altLang="en-US" sz="1200" dirty="0"/>
              <a:t>(cont’d)</a:t>
            </a:r>
            <a:endParaRPr lang="en-US" dirty="0"/>
          </a:p>
        </p:txBody>
      </p:sp>
      <p:sp>
        <p:nvSpPr>
          <p:cNvPr id="27651" name="Content Placeholder 2"/>
          <p:cNvSpPr>
            <a:spLocks noGrp="1"/>
          </p:cNvSpPr>
          <p:nvPr>
            <p:ph sz="quarter" idx="16"/>
          </p:nvPr>
        </p:nvSpPr>
        <p:spPr/>
        <p:txBody>
          <a:bodyPr/>
          <a:lstStyle/>
          <a:p>
            <a:pPr lvl="1"/>
            <a:endParaRPr lang="en-US" altLang="en-US" sz="1800" b="0" dirty="0" smtClean="0"/>
          </a:p>
          <a:p>
            <a:pPr lvl="1">
              <a:buFont typeface="Arial" panose="020B0604020202020204" pitchFamily="34" charset="0"/>
              <a:buChar char="•"/>
            </a:pPr>
            <a:r>
              <a:rPr lang="en-US" altLang="en-US" sz="1800" b="0" dirty="0" smtClean="0"/>
              <a:t>Provision allows for exceptions to the requirements in Part (1) such as the number of beds or an alternative mechanism to contracting with a PSO.</a:t>
            </a:r>
          </a:p>
          <a:p>
            <a:pPr lvl="1">
              <a:buFont typeface="Arial" panose="020B0604020202020204" pitchFamily="34" charset="0"/>
              <a:buChar char="•"/>
            </a:pPr>
            <a:r>
              <a:rPr lang="en-US" altLang="en-US" sz="1800" b="0" dirty="0" smtClean="0"/>
              <a:t>Some states require hospitals to contract with a PSO agency and under state law.  There are differences in the state and federal provisions.  If ACA requires a hospital to contract with an AHRQ listed PSO, then hospital may be required to contact with both.</a:t>
            </a:r>
          </a:p>
          <a:p>
            <a:pPr lvl="1">
              <a:buFont typeface="Arial" panose="020B0604020202020204" pitchFamily="34" charset="0"/>
              <a:buChar char="•"/>
            </a:pPr>
            <a:r>
              <a:rPr lang="en-US" altLang="en-US" sz="1800" b="0" dirty="0" smtClean="0"/>
              <a:t>Is contracting with a PSO sufficient?  How is the term “utilize” to be interpreted?</a:t>
            </a:r>
          </a:p>
          <a:p>
            <a:pPr lvl="1">
              <a:buFont typeface="Arial" panose="020B0604020202020204" pitchFamily="34" charset="0"/>
              <a:buChar char="•"/>
            </a:pPr>
            <a:r>
              <a:rPr lang="en-US" altLang="en-US" sz="1800" b="0" dirty="0" smtClean="0"/>
              <a:t>Provision allows for exceptions to the requirements in Part (1) such as the number of beds or an alternative mechanism to contracting with a PSO.</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24</a:t>
            </a:fld>
            <a:endParaRPr lang="en-US" dirty="0"/>
          </a:p>
        </p:txBody>
      </p:sp>
    </p:spTree>
    <p:extLst>
      <p:ext uri="{BB962C8B-B14F-4D97-AF65-F5344CB8AC3E}">
        <p14:creationId xmlns:p14="http://schemas.microsoft.com/office/powerpoint/2010/main" val="2202524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685800"/>
            <a:ext cx="7924800" cy="457200"/>
          </a:xfrm>
        </p:spPr>
        <p:txBody>
          <a:bodyPr/>
          <a:lstStyle/>
          <a:p>
            <a:pPr lvl="0">
              <a:buClr>
                <a:srgbClr val="F50E35"/>
              </a:buClr>
            </a:pPr>
            <a:r>
              <a:rPr lang="en-US" altLang="en-US" dirty="0">
                <a:solidFill>
                  <a:prstClr val="black">
                    <a:lumMod val="75000"/>
                    <a:lumOff val="25000"/>
                  </a:prstClr>
                </a:solidFill>
              </a:rPr>
              <a:t>Affordable Care Act Impact on PSOs </a:t>
            </a:r>
            <a:r>
              <a:rPr lang="en-US" altLang="en-US" sz="1200" dirty="0">
                <a:solidFill>
                  <a:prstClr val="black">
                    <a:lumMod val="75000"/>
                    <a:lumOff val="25000"/>
                  </a:prstClr>
                </a:solidFill>
              </a:rPr>
              <a:t>(cont’d)</a:t>
            </a:r>
            <a:endParaRPr lang="en-US" dirty="0">
              <a:solidFill>
                <a:prstClr val="black">
                  <a:lumMod val="75000"/>
                  <a:lumOff val="25000"/>
                </a:prstClr>
              </a:solidFill>
            </a:endParaRPr>
          </a:p>
          <a:p>
            <a:endParaRPr lang="en-US" dirty="0"/>
          </a:p>
        </p:txBody>
      </p:sp>
      <p:sp>
        <p:nvSpPr>
          <p:cNvPr id="4" name="Content Placeholder 3"/>
          <p:cNvSpPr>
            <a:spLocks noGrp="1"/>
          </p:cNvSpPr>
          <p:nvPr>
            <p:ph sz="quarter" idx="16"/>
          </p:nvPr>
        </p:nvSpPr>
        <p:spPr/>
        <p:txBody>
          <a:bodyPr/>
          <a:lstStyle/>
          <a:p>
            <a:pPr lvl="1"/>
            <a:r>
              <a:rPr lang="en-US" sz="1800" b="0" dirty="0" smtClean="0"/>
              <a:t>Some states require hospitals to contract with a PSO agency and under state law.  There are differences in the state and federal provisions.  If ACA requires a hospital to contract with an AHRQ listed PSO, then hospital may be required to contract with both.</a:t>
            </a:r>
          </a:p>
          <a:p>
            <a:pPr lvl="1"/>
            <a:r>
              <a:rPr lang="en-US" sz="1800" b="0" dirty="0" smtClean="0"/>
              <a:t>Is contracting with a PSO sufficient?  How is the term “utilize” to be interpreted?</a:t>
            </a:r>
          </a:p>
          <a:p>
            <a:pPr marL="342900" indent="-342900">
              <a:buFont typeface="Wingdings" panose="05000000000000000000" pitchFamily="2" charset="2"/>
              <a:buChar char="§"/>
            </a:pPr>
            <a:r>
              <a:rPr lang="en-US" dirty="0" smtClean="0"/>
              <a:t>Proposed Regulation</a:t>
            </a:r>
          </a:p>
          <a:p>
            <a:pPr marL="1085850" lvl="1" indent="-342900">
              <a:buFont typeface="Wingdings" panose="05000000000000000000" pitchFamily="2" charset="2"/>
              <a:buChar char="§"/>
            </a:pPr>
            <a:r>
              <a:rPr lang="en-US" sz="1800" b="0" dirty="0" smtClean="0"/>
              <a:t>HHS Notice of Benefit and Payment Parameters for 2015; Proposed Rule (Vol. 78, No. 231) December 21, 2013.</a:t>
            </a:r>
          </a:p>
          <a:p>
            <a:pPr lvl="2"/>
            <a:r>
              <a:rPr lang="en-US" dirty="0"/>
              <a:t>Delayed the January 1, 2015 effective date but no specific deadline </a:t>
            </a:r>
            <a:r>
              <a:rPr lang="en-US" dirty="0" smtClean="0"/>
              <a:t>identified</a:t>
            </a:r>
          </a:p>
          <a:p>
            <a:pPr lvl="2">
              <a:buClr>
                <a:srgbClr val="F50E35"/>
              </a:buClr>
            </a:pPr>
            <a:r>
              <a:rPr lang="en-US" dirty="0">
                <a:solidFill>
                  <a:prstClr val="black">
                    <a:lumMod val="75000"/>
                    <a:lumOff val="25000"/>
                  </a:prstClr>
                </a:solidFill>
              </a:rPr>
              <a:t>During the interim period, CMS has proposed that insurance exchanges can contract with a hospital with greater than 50 beds as long as it is Medicare certified or has been issued a CMS Medicaid only certification</a:t>
            </a:r>
          </a:p>
          <a:p>
            <a:pPr marL="914400" lvl="2" indent="0">
              <a:buNone/>
            </a:pPr>
            <a:endParaRPr lang="en-US" dirty="0"/>
          </a:p>
          <a:p>
            <a:pPr lvl="2" indent="0">
              <a:buNone/>
            </a:pPr>
            <a:endParaRPr lang="en-US" b="0" dirty="0" smtClean="0"/>
          </a:p>
        </p:txBody>
      </p:sp>
      <p:sp>
        <p:nvSpPr>
          <p:cNvPr id="5" name="Slide Number Placeholder 4"/>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25</a:t>
            </a:fld>
            <a:endParaRPr lang="en-US" dirty="0"/>
          </a:p>
        </p:txBody>
      </p:sp>
    </p:spTree>
    <p:extLst>
      <p:ext uri="{BB962C8B-B14F-4D97-AF65-F5344CB8AC3E}">
        <p14:creationId xmlns:p14="http://schemas.microsoft.com/office/powerpoint/2010/main" val="160193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685800"/>
            <a:ext cx="7924800" cy="457200"/>
          </a:xfrm>
        </p:spPr>
        <p:txBody>
          <a:bodyPr/>
          <a:lstStyle/>
          <a:p>
            <a:pPr lvl="0">
              <a:buClr>
                <a:srgbClr val="F50E35"/>
              </a:buClr>
            </a:pPr>
            <a:r>
              <a:rPr lang="en-US" altLang="en-US" dirty="0">
                <a:solidFill>
                  <a:prstClr val="black">
                    <a:lumMod val="75000"/>
                    <a:lumOff val="25000"/>
                  </a:prstClr>
                </a:solidFill>
              </a:rPr>
              <a:t>Affordable Care Act Impact on PSOs </a:t>
            </a:r>
            <a:r>
              <a:rPr lang="en-US" altLang="en-US" sz="1200" dirty="0">
                <a:solidFill>
                  <a:prstClr val="black">
                    <a:lumMod val="75000"/>
                    <a:lumOff val="25000"/>
                  </a:prstClr>
                </a:solidFill>
              </a:rPr>
              <a:t>(cont’d)</a:t>
            </a:r>
            <a:endParaRPr lang="en-US" dirty="0">
              <a:solidFill>
                <a:prstClr val="black">
                  <a:lumMod val="75000"/>
                  <a:lumOff val="25000"/>
                </a:prstClr>
              </a:solidFill>
            </a:endParaRPr>
          </a:p>
          <a:p>
            <a:endParaRPr lang="en-US" dirty="0"/>
          </a:p>
        </p:txBody>
      </p:sp>
      <p:sp>
        <p:nvSpPr>
          <p:cNvPr id="4" name="Content Placeholder 3"/>
          <p:cNvSpPr>
            <a:spLocks noGrp="1"/>
          </p:cNvSpPr>
          <p:nvPr>
            <p:ph sz="quarter" idx="16"/>
          </p:nvPr>
        </p:nvSpPr>
        <p:spPr/>
        <p:txBody>
          <a:bodyPr/>
          <a:lstStyle/>
          <a:p>
            <a:pPr lvl="2">
              <a:buClr>
                <a:srgbClr val="F50E35"/>
              </a:buClr>
            </a:pPr>
            <a:r>
              <a:rPr lang="en-US" dirty="0" smtClean="0">
                <a:solidFill>
                  <a:prstClr val="black">
                    <a:lumMod val="75000"/>
                    <a:lumOff val="25000"/>
                  </a:prstClr>
                </a:solidFill>
              </a:rPr>
              <a:t>Because </a:t>
            </a:r>
            <a:r>
              <a:rPr lang="en-US" dirty="0">
                <a:solidFill>
                  <a:prstClr val="black">
                    <a:lumMod val="75000"/>
                    <a:lumOff val="25000"/>
                  </a:prstClr>
                </a:solidFill>
              </a:rPr>
              <a:t>these hospitals must have both a Quality Assurance &amp; Performance Improvement plan (“QAPI”) and a comprehensive discharge planning program in place in order to comply with the Medicare/Medicaid CoPs, this was viewed as sufficient for the time </a:t>
            </a:r>
            <a:r>
              <a:rPr lang="en-US" dirty="0" smtClean="0">
                <a:solidFill>
                  <a:prstClr val="black">
                    <a:lumMod val="75000"/>
                    <a:lumOff val="25000"/>
                  </a:prstClr>
                </a:solidFill>
              </a:rPr>
              <a:t>being</a:t>
            </a:r>
          </a:p>
          <a:p>
            <a:pPr lvl="2">
              <a:buClr>
                <a:srgbClr val="F50E35"/>
              </a:buClr>
            </a:pPr>
            <a:r>
              <a:rPr lang="en-US" dirty="0" smtClean="0">
                <a:solidFill>
                  <a:srgbClr val="000000"/>
                </a:solidFill>
              </a:rPr>
              <a:t>CMS </a:t>
            </a:r>
            <a:r>
              <a:rPr lang="en-US" dirty="0">
                <a:solidFill>
                  <a:srgbClr val="000000"/>
                </a:solidFill>
              </a:rPr>
              <a:t>concerned that there may be an insufficient number of PSOs to accommodate all of the </a:t>
            </a:r>
            <a:r>
              <a:rPr lang="en-US" dirty="0" smtClean="0">
                <a:solidFill>
                  <a:srgbClr val="000000"/>
                </a:solidFill>
              </a:rPr>
              <a:t>hospitals</a:t>
            </a:r>
          </a:p>
          <a:p>
            <a:pPr lvl="2">
              <a:buClr>
                <a:srgbClr val="F50E35"/>
              </a:buClr>
            </a:pPr>
            <a:r>
              <a:rPr lang="en-US" dirty="0" smtClean="0">
                <a:solidFill>
                  <a:srgbClr val="000000"/>
                </a:solidFill>
              </a:rPr>
              <a:t>Also </a:t>
            </a:r>
            <a:r>
              <a:rPr lang="en-US" dirty="0">
                <a:solidFill>
                  <a:srgbClr val="000000"/>
                </a:solidFill>
              </a:rPr>
              <a:t>concerned about the costs of participation or forming a component </a:t>
            </a:r>
            <a:r>
              <a:rPr lang="en-US" dirty="0" smtClean="0">
                <a:solidFill>
                  <a:srgbClr val="000000"/>
                </a:solidFill>
              </a:rPr>
              <a:t>PSO</a:t>
            </a:r>
            <a:endParaRPr lang="en-US" sz="1800" b="0" dirty="0">
              <a:solidFill>
                <a:prstClr val="black">
                  <a:lumMod val="75000"/>
                  <a:lumOff val="25000"/>
                </a:prstClr>
              </a:solidFill>
            </a:endParaRPr>
          </a:p>
          <a:p>
            <a:pPr lvl="1"/>
            <a:r>
              <a:rPr lang="en-US" sz="1800" b="0" dirty="0"/>
              <a:t>Final regulations on this issue have not been adopted</a:t>
            </a:r>
          </a:p>
          <a:p>
            <a:pPr lvl="2"/>
            <a:r>
              <a:rPr lang="en-US" dirty="0"/>
              <a:t>See attached proposed regulations</a:t>
            </a:r>
          </a:p>
          <a:p>
            <a:pPr lvl="2"/>
            <a:r>
              <a:rPr lang="en-US" dirty="0"/>
              <a:t>See attached comments prepared by California Hospital Patient Safety Organization</a:t>
            </a:r>
          </a:p>
          <a:p>
            <a:endParaRPr lang="en-US" sz="1800" dirty="0"/>
          </a:p>
        </p:txBody>
      </p:sp>
      <p:sp>
        <p:nvSpPr>
          <p:cNvPr id="5" name="Slide Number Placeholder 4"/>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26</a:t>
            </a:fld>
            <a:endParaRPr lang="en-US" dirty="0"/>
          </a:p>
        </p:txBody>
      </p:sp>
    </p:spTree>
    <p:extLst>
      <p:ext uri="{BB962C8B-B14F-4D97-AF65-F5344CB8AC3E}">
        <p14:creationId xmlns:p14="http://schemas.microsoft.com/office/powerpoint/2010/main" val="366807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762000"/>
            <a:ext cx="7924800" cy="381000"/>
          </a:xfrm>
        </p:spPr>
        <p:txBody>
          <a:bodyPr/>
          <a:lstStyle/>
          <a:p>
            <a:r>
              <a:rPr lang="en-US" dirty="0" smtClean="0"/>
              <a:t>QAPI Survey Developments</a:t>
            </a:r>
            <a:endParaRPr lang="en-US" dirty="0"/>
          </a:p>
        </p:txBody>
      </p:sp>
      <p:sp>
        <p:nvSpPr>
          <p:cNvPr id="4" name="Content Placeholder 3"/>
          <p:cNvSpPr>
            <a:spLocks noGrp="1"/>
          </p:cNvSpPr>
          <p:nvPr>
            <p:ph sz="quarter" idx="16"/>
          </p:nvPr>
        </p:nvSpPr>
        <p:spPr/>
        <p:txBody>
          <a:bodyPr/>
          <a:lstStyle/>
          <a:p>
            <a:pPr marL="342900" indent="-342900">
              <a:buFont typeface="Wingdings" panose="05000000000000000000" pitchFamily="2" charset="2"/>
              <a:buChar char="§"/>
            </a:pPr>
            <a:r>
              <a:rPr lang="en-US" dirty="0">
                <a:solidFill>
                  <a:schemeClr val="tx1"/>
                </a:solidFill>
              </a:rPr>
              <a:t>One of the lingering issues and concerns expressed by hospitals is demands made by CMS, or their state surveyor representatives, to access PSWP in order to determine compliance with the Medicare/Medicaid Conditions of </a:t>
            </a:r>
            <a:r>
              <a:rPr lang="en-US" dirty="0" smtClean="0">
                <a:solidFill>
                  <a:schemeClr val="tx1"/>
                </a:solidFill>
              </a:rPr>
              <a:t>Participation</a:t>
            </a:r>
          </a:p>
          <a:p>
            <a:pPr marL="342900" indent="-342900">
              <a:buFont typeface="Wingdings" panose="05000000000000000000" pitchFamily="2" charset="2"/>
              <a:buChar char="§"/>
            </a:pPr>
            <a:r>
              <a:rPr lang="en-US" dirty="0" smtClean="0">
                <a:solidFill>
                  <a:schemeClr val="tx1"/>
                </a:solidFill>
              </a:rPr>
              <a:t>Although </a:t>
            </a:r>
            <a:r>
              <a:rPr lang="en-US" dirty="0">
                <a:solidFill>
                  <a:schemeClr val="tx1"/>
                </a:solidFill>
              </a:rPr>
              <a:t>CMS has communicated to surveyors that they cannot access PSWP to make this determination, some surveyors have threated hospitals with a finding of “immediate jeopardy” unless the documents are turned over</a:t>
            </a:r>
          </a:p>
          <a:p>
            <a:endParaRPr lang="en-US" dirty="0">
              <a:solidFill>
                <a:schemeClr val="tx1"/>
              </a:solidFill>
            </a:endParaRPr>
          </a:p>
        </p:txBody>
      </p:sp>
      <p:sp>
        <p:nvSpPr>
          <p:cNvPr id="5" name="Slide Number Placeholder 4"/>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27</a:t>
            </a:fld>
            <a:endParaRPr lang="en-US" dirty="0"/>
          </a:p>
        </p:txBody>
      </p:sp>
    </p:spTree>
    <p:extLst>
      <p:ext uri="{BB962C8B-B14F-4D97-AF65-F5344CB8AC3E}">
        <p14:creationId xmlns:p14="http://schemas.microsoft.com/office/powerpoint/2010/main" val="159504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609600"/>
            <a:ext cx="7924800" cy="762000"/>
          </a:xfrm>
        </p:spPr>
        <p:txBody>
          <a:bodyPr/>
          <a:lstStyle/>
          <a:p>
            <a:r>
              <a:rPr lang="en-US" dirty="0"/>
              <a:t>QAPI Survey </a:t>
            </a:r>
            <a:r>
              <a:rPr lang="en-US" dirty="0" smtClean="0"/>
              <a:t>Developments </a:t>
            </a:r>
            <a:r>
              <a:rPr lang="en-US" sz="1600" dirty="0" smtClean="0"/>
              <a:t>(cont’d)</a:t>
            </a:r>
            <a:endParaRPr lang="en-US" sz="1600" dirty="0"/>
          </a:p>
          <a:p>
            <a:endParaRPr lang="en-US" dirty="0"/>
          </a:p>
        </p:txBody>
      </p:sp>
      <p:sp>
        <p:nvSpPr>
          <p:cNvPr id="4" name="Content Placeholder 3"/>
          <p:cNvSpPr>
            <a:spLocks noGrp="1"/>
          </p:cNvSpPr>
          <p:nvPr>
            <p:ph sz="quarter" idx="16"/>
          </p:nvPr>
        </p:nvSpPr>
        <p:spPr/>
        <p:txBody>
          <a:bodyPr/>
          <a:lstStyle/>
          <a:p>
            <a:pPr marL="342900" indent="-342900">
              <a:buFont typeface="Wingdings" panose="05000000000000000000" pitchFamily="2" charset="2"/>
              <a:buChar char="§"/>
            </a:pPr>
            <a:r>
              <a:rPr lang="en-US" dirty="0">
                <a:solidFill>
                  <a:schemeClr val="tx1"/>
                </a:solidFill>
              </a:rPr>
              <a:t>AHRQ considers the decision to disclose PSWP in any form to be a violation of the Patient Safety </a:t>
            </a:r>
            <a:r>
              <a:rPr lang="en-US" dirty="0" smtClean="0">
                <a:solidFill>
                  <a:schemeClr val="tx1"/>
                </a:solidFill>
              </a:rPr>
              <a:t>Act.</a:t>
            </a:r>
          </a:p>
          <a:p>
            <a:pPr marL="342900" indent="-342900">
              <a:buFont typeface="Wingdings" panose="05000000000000000000" pitchFamily="2" charset="2"/>
              <a:buChar char="§"/>
            </a:pPr>
            <a:r>
              <a:rPr lang="en-US" dirty="0" smtClean="0">
                <a:solidFill>
                  <a:schemeClr val="tx1"/>
                </a:solidFill>
              </a:rPr>
              <a:t>To </a:t>
            </a:r>
            <a:r>
              <a:rPr lang="en-US" dirty="0">
                <a:solidFill>
                  <a:schemeClr val="tx1"/>
                </a:solidFill>
              </a:rPr>
              <a:t>attempt to address this tension in the law representatives from AHRQ, CMS, The Joint Commission, the AHA and several PSOs have periodically met to try and resolve this issue in order to satisfy QAPI requirements without jeopardizing or violating the protections under the </a:t>
            </a:r>
            <a:r>
              <a:rPr lang="en-US" dirty="0" smtClean="0">
                <a:solidFill>
                  <a:schemeClr val="tx1"/>
                </a:solidFill>
              </a:rPr>
              <a:t>PSA.</a:t>
            </a:r>
          </a:p>
          <a:p>
            <a:pPr marL="342900" indent="-342900">
              <a:buFont typeface="Wingdings" panose="05000000000000000000" pitchFamily="2" charset="2"/>
              <a:buChar char="§"/>
            </a:pPr>
            <a:r>
              <a:rPr lang="en-US" dirty="0" smtClean="0">
                <a:solidFill>
                  <a:schemeClr val="tx1"/>
                </a:solidFill>
              </a:rPr>
              <a:t>The </a:t>
            </a:r>
            <a:r>
              <a:rPr lang="en-US" dirty="0">
                <a:solidFill>
                  <a:schemeClr val="tx1"/>
                </a:solidFill>
              </a:rPr>
              <a:t>parties are currently reviewing and developing a revised QAPI survey tool when investigating a complaint or </a:t>
            </a:r>
            <a:r>
              <a:rPr lang="en-US" dirty="0" smtClean="0">
                <a:solidFill>
                  <a:schemeClr val="tx1"/>
                </a:solidFill>
              </a:rPr>
              <a:t>violation.</a:t>
            </a:r>
            <a:endParaRPr lang="en-US" dirty="0">
              <a:solidFill>
                <a:schemeClr val="tx1"/>
              </a:solidFill>
            </a:endParaRPr>
          </a:p>
          <a:p>
            <a:endParaRPr lang="en-US" dirty="0">
              <a:solidFill>
                <a:schemeClr val="tx1"/>
              </a:solidFill>
            </a:endParaRPr>
          </a:p>
        </p:txBody>
      </p:sp>
      <p:sp>
        <p:nvSpPr>
          <p:cNvPr id="5" name="Slide Number Placeholder 4"/>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28</a:t>
            </a:fld>
            <a:endParaRPr lang="en-US" dirty="0"/>
          </a:p>
        </p:txBody>
      </p:sp>
    </p:spTree>
    <p:extLst>
      <p:ext uri="{BB962C8B-B14F-4D97-AF65-F5344CB8AC3E}">
        <p14:creationId xmlns:p14="http://schemas.microsoft.com/office/powerpoint/2010/main" val="321906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6"/>
          </p:nvPr>
        </p:nvSpPr>
        <p:spPr>
          <a:xfrm>
            <a:off x="838200" y="2057400"/>
            <a:ext cx="7543800" cy="5029200"/>
          </a:xfrm>
        </p:spPr>
        <p:txBody>
          <a:bodyPr/>
          <a:lstStyle/>
          <a:p>
            <a:pPr eaLnBrk="1" hangingPunct="1"/>
            <a:r>
              <a:rPr lang="en-US" altLang="en-US" sz="1800" dirty="0" smtClean="0"/>
              <a:t>Create the Network of Patient Safety Databases (NPSD) to provide an interactive, evidence-based management resource for providers that will receive, analyze, and report on de-identified and aggregated patient safety event information </a:t>
            </a:r>
          </a:p>
          <a:p>
            <a:pPr eaLnBrk="1" hangingPunct="1"/>
            <a:endParaRPr lang="en-US" altLang="en-US" sz="2000" dirty="0" smtClean="0"/>
          </a:p>
          <a:p>
            <a:pPr marL="2116138" lvl="3" indent="0" eaLnBrk="1" hangingPunct="1">
              <a:buFont typeface="Wingdings" pitchFamily="2" charset="2"/>
              <a:buNone/>
            </a:pPr>
            <a:r>
              <a:rPr lang="en-US" altLang="en-US" dirty="0" smtClean="0"/>
              <a:t>Further accelerating the speed with which solutions can be identified for the risks and hazards associated with patient care through the magnifying effect of data aggregation</a:t>
            </a:r>
          </a:p>
          <a:p>
            <a:pPr eaLnBrk="1" hangingPunct="1"/>
            <a:endParaRPr lang="en-US" altLang="en-US" sz="1800" dirty="0" smtClean="0"/>
          </a:p>
        </p:txBody>
      </p:sp>
      <p:sp>
        <p:nvSpPr>
          <p:cNvPr id="4102" name="AutoShape 4"/>
          <p:cNvSpPr>
            <a:spLocks noChangeArrowheads="1"/>
          </p:cNvSpPr>
          <p:nvPr/>
        </p:nvSpPr>
        <p:spPr bwMode="auto">
          <a:xfrm>
            <a:off x="1828800" y="3657600"/>
            <a:ext cx="1012371" cy="761999"/>
          </a:xfrm>
          <a:prstGeom prst="rightArrow">
            <a:avLst>
              <a:gd name="adj1" fmla="val 41398"/>
              <a:gd name="adj2" fmla="val 45331"/>
            </a:avLst>
          </a:prstGeom>
          <a:solidFill>
            <a:schemeClr val="bg1">
              <a:lumMod val="85000"/>
            </a:schemeClr>
          </a:solidFill>
          <a:ln w="9525">
            <a:noFill/>
            <a:miter lim="800000"/>
            <a:headEnd/>
            <a:tailEnd/>
          </a:ln>
          <a:effectLst/>
        </p:spPr>
        <p:txBody>
          <a:bodyPr wrap="none" anchor="ctr"/>
          <a:lstStyle/>
          <a:p>
            <a:pPr>
              <a:defRPr/>
            </a:pPr>
            <a:endParaRPr lang="en-US" dirty="0"/>
          </a:p>
        </p:txBody>
      </p:sp>
      <p:sp>
        <p:nvSpPr>
          <p:cNvPr id="11" name="Rectangle 10"/>
          <p:cNvSpPr/>
          <p:nvPr/>
        </p:nvSpPr>
        <p:spPr>
          <a:xfrm>
            <a:off x="381000" y="990600"/>
            <a:ext cx="8077200" cy="769441"/>
          </a:xfrm>
          <a:prstGeom prst="rect">
            <a:avLst/>
          </a:prstGeom>
        </p:spPr>
        <p:txBody>
          <a:bodyPr wrap="square">
            <a:spAutoFit/>
          </a:bodyPr>
          <a:lstStyle/>
          <a:p>
            <a:pPr marL="342900" indent="-342900">
              <a:buFont typeface="+mj-lt"/>
              <a:buAutoNum type="arabicPeriod"/>
            </a:pPr>
            <a:r>
              <a:rPr lang="en-US" altLang="en-US" sz="2200" b="1" dirty="0" smtClean="0">
                <a:solidFill>
                  <a:schemeClr val="tx1">
                    <a:lumMod val="75000"/>
                    <a:lumOff val="25000"/>
                  </a:schemeClr>
                </a:solidFill>
              </a:rPr>
              <a:t>What </a:t>
            </a:r>
            <a:r>
              <a:rPr lang="en-US" altLang="en-US" sz="2200" b="1" dirty="0">
                <a:solidFill>
                  <a:schemeClr val="tx1">
                    <a:lumMod val="75000"/>
                    <a:lumOff val="25000"/>
                  </a:schemeClr>
                </a:solidFill>
              </a:rPr>
              <a:t>is the Purpose of a Patient Safety Organization (“PSO”) </a:t>
            </a:r>
            <a:r>
              <a:rPr lang="en-US" altLang="en-US" sz="2200" b="1" dirty="0" smtClean="0">
                <a:solidFill>
                  <a:schemeClr val="tx1">
                    <a:lumMod val="75000"/>
                    <a:lumOff val="25000"/>
                  </a:schemeClr>
                </a:solidFill>
              </a:rPr>
              <a:t/>
            </a:r>
            <a:br>
              <a:rPr lang="en-US" altLang="en-US" sz="2200" b="1" dirty="0" smtClean="0">
                <a:solidFill>
                  <a:schemeClr val="tx1">
                    <a:lumMod val="75000"/>
                    <a:lumOff val="25000"/>
                  </a:schemeClr>
                </a:solidFill>
              </a:rPr>
            </a:br>
            <a:r>
              <a:rPr lang="en-US" altLang="en-US" sz="2200" b="1" dirty="0" smtClean="0">
                <a:solidFill>
                  <a:schemeClr val="tx1">
                    <a:lumMod val="75000"/>
                    <a:lumOff val="25000"/>
                  </a:schemeClr>
                </a:solidFill>
              </a:rPr>
              <a:t>Under </a:t>
            </a:r>
            <a:r>
              <a:rPr lang="en-US" altLang="en-US" sz="2200" b="1" dirty="0">
                <a:solidFill>
                  <a:schemeClr val="tx1">
                    <a:lumMod val="75000"/>
                    <a:lumOff val="25000"/>
                  </a:schemeClr>
                </a:solidFill>
              </a:rPr>
              <a:t>the Patient Safety and Quality Improvement Act (“PSA”)?</a:t>
            </a:r>
            <a:endParaRPr lang="en-US" sz="2200" b="1" dirty="0">
              <a:solidFill>
                <a:schemeClr val="tx1">
                  <a:lumMod val="75000"/>
                  <a:lumOff val="25000"/>
                </a:schemeClr>
              </a:solidFill>
            </a:endParaRPr>
          </a:p>
        </p:txBody>
      </p:sp>
      <p:sp>
        <p:nvSpPr>
          <p:cNvPr id="8" name="Slide Number Placeholder 7"/>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latin typeface="+mn-lt"/>
              </a:defRPr>
            </a:lvl1pPr>
          </a:lstStyle>
          <a:p>
            <a:fld id="{E5BF50EF-34DF-4B8D-8918-6BBE5865D00E}" type="slidenum">
              <a:rPr lang="en-US" altLang="en-US" smtClean="0"/>
              <a:pPr/>
              <a:t>2</a:t>
            </a:fld>
            <a:endParaRPr lang="en-US" altLang="en-US" dirty="0"/>
          </a:p>
        </p:txBody>
      </p:sp>
    </p:spTree>
    <p:extLst>
      <p:ext uri="{BB962C8B-B14F-4D97-AF65-F5344CB8AC3E}">
        <p14:creationId xmlns:p14="http://schemas.microsoft.com/office/powerpoint/2010/main" val="2345529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09600" y="685800"/>
            <a:ext cx="8229600" cy="1447800"/>
          </a:xfrm>
        </p:spPr>
        <p:txBody>
          <a:bodyPr/>
          <a:lstStyle/>
          <a:p>
            <a:pPr algn="l" eaLnBrk="1" hangingPunct="1"/>
            <a:r>
              <a:rPr lang="en-US" altLang="en-US" sz="2000" b="1" dirty="0" smtClean="0">
                <a:solidFill>
                  <a:schemeClr val="tx1"/>
                </a:solidFill>
              </a:rPr>
              <a:t>Walgreens Trial Court Decision</a:t>
            </a:r>
            <a:br>
              <a:rPr lang="en-US" altLang="en-US" sz="2000" b="1" dirty="0" smtClean="0">
                <a:solidFill>
                  <a:schemeClr val="tx1"/>
                </a:solidFill>
              </a:rPr>
            </a:br>
            <a:r>
              <a:rPr lang="en-US" altLang="en-US" sz="1600" b="0" i="1" u="sng" dirty="0" smtClean="0">
                <a:solidFill>
                  <a:schemeClr val="tx1"/>
                </a:solidFill>
              </a:rPr>
              <a:t>Illinois Department of Financial and Professional Regulation v. Walgreens</a:t>
            </a:r>
            <a:r>
              <a:rPr lang="en-US" altLang="en-US" sz="1600" b="0" i="1" dirty="0" smtClean="0">
                <a:solidFill>
                  <a:schemeClr val="tx1"/>
                </a:solidFill>
              </a:rPr>
              <a:t> (Illinois, 4/7/11)</a:t>
            </a:r>
          </a:p>
        </p:txBody>
      </p:sp>
      <p:sp>
        <p:nvSpPr>
          <p:cNvPr id="28675" name="Rectangle 5"/>
          <p:cNvSpPr>
            <a:spLocks noGrp="1" noChangeArrowheads="1"/>
          </p:cNvSpPr>
          <p:nvPr>
            <p:ph idx="1"/>
          </p:nvPr>
        </p:nvSpPr>
        <p:spPr>
          <a:xfrm>
            <a:off x="457200" y="1752600"/>
            <a:ext cx="8229600" cy="3352800"/>
          </a:xfrm>
        </p:spPr>
        <p:txBody>
          <a:bodyPr/>
          <a:lstStyle/>
          <a:p>
            <a:pPr eaLnBrk="1" hangingPunct="1">
              <a:spcAft>
                <a:spcPct val="35000"/>
              </a:spcAft>
            </a:pPr>
            <a:r>
              <a:rPr lang="en-US" altLang="en-US" sz="2200" dirty="0" smtClean="0">
                <a:latin typeface="+mn-lt"/>
              </a:rPr>
              <a:t>On July 1, 2010, Walgreens was served with separate subpoenas requesting “all incident reports of medication errors” from 10/31/07 through 7/1/10, involving three of its pharmacists who apparently were under investigation by the Illinois Department of Professional Regulation (“IDFPR”) and the Pharmacy Board.</a:t>
            </a:r>
          </a:p>
          <a:p>
            <a:pPr eaLnBrk="1" hangingPunct="1">
              <a:spcAft>
                <a:spcPct val="35000"/>
              </a:spcAft>
            </a:pPr>
            <a:r>
              <a:rPr lang="en-US" altLang="en-US" sz="2200" dirty="0" smtClean="0">
                <a:latin typeface="+mn-lt"/>
              </a:rPr>
              <a:t>Walgreens, which had created The Patient Safety Research Foundation, Inc. (“PSRF”), a component PSO that was certified by AHRQ on January 9, 2009, only retained such reports for a single year.  What reports it had were collected as part of its PSES and reported to PSRF.</a:t>
            </a:r>
          </a:p>
        </p:txBody>
      </p:sp>
      <p:sp>
        <p:nvSpPr>
          <p:cNvPr id="3" name="Slide Number Placeholder 2"/>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29</a:t>
            </a:fld>
            <a:endParaRPr lang="en-US" dirty="0"/>
          </a:p>
        </p:txBody>
      </p:sp>
    </p:spTree>
    <p:extLst>
      <p:ext uri="{BB962C8B-B14F-4D97-AF65-F5344CB8AC3E}">
        <p14:creationId xmlns:p14="http://schemas.microsoft.com/office/powerpoint/2010/main" val="4137140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06400" y="609600"/>
            <a:ext cx="8455025" cy="762000"/>
          </a:xfrm>
        </p:spPr>
        <p:txBody>
          <a:bodyPr/>
          <a:lstStyle/>
          <a:p>
            <a:r>
              <a:rPr lang="en-US" altLang="en-US" sz="2000" b="1" dirty="0">
                <a:solidFill>
                  <a:prstClr val="black"/>
                </a:solidFill>
              </a:rPr>
              <a:t>Walgreens Trial Court Decision</a:t>
            </a:r>
            <a:br>
              <a:rPr lang="en-US" altLang="en-US" sz="2000" b="1" dirty="0">
                <a:solidFill>
                  <a:prstClr val="black"/>
                </a:solidFill>
              </a:rPr>
            </a:br>
            <a:r>
              <a:rPr lang="en-US" altLang="en-US" sz="1600" i="1" u="sng" dirty="0">
                <a:solidFill>
                  <a:prstClr val="black"/>
                </a:solidFill>
              </a:rPr>
              <a:t>Illinois Department of Financial and Professional Regulation v. Walgreens</a:t>
            </a:r>
            <a:r>
              <a:rPr lang="en-US" altLang="en-US" sz="1600" i="1" dirty="0">
                <a:solidFill>
                  <a:prstClr val="black"/>
                </a:solidFill>
              </a:rPr>
              <a:t> (Illinois, 4/7/11</a:t>
            </a:r>
            <a:r>
              <a:rPr lang="en-US" altLang="en-US" sz="1600" i="1" dirty="0" smtClean="0">
                <a:solidFill>
                  <a:prstClr val="black"/>
                </a:solidFill>
              </a:rPr>
              <a:t>) (</a:t>
            </a:r>
            <a:r>
              <a:rPr lang="en-US" altLang="en-US" sz="1600" i="1" cap="none" dirty="0" smtClean="0">
                <a:solidFill>
                  <a:prstClr val="black"/>
                </a:solidFill>
              </a:rPr>
              <a:t>cont’d) </a:t>
            </a:r>
            <a:endParaRPr lang="en-US" altLang="en-US" sz="1600" cap="none" dirty="0" smtClean="0"/>
          </a:p>
        </p:txBody>
      </p:sp>
      <p:sp>
        <p:nvSpPr>
          <p:cNvPr id="30723" name="Rectangle 5"/>
          <p:cNvSpPr>
            <a:spLocks noGrp="1" noChangeArrowheads="1"/>
          </p:cNvSpPr>
          <p:nvPr>
            <p:ph idx="1"/>
          </p:nvPr>
        </p:nvSpPr>
        <p:spPr/>
        <p:txBody>
          <a:bodyPr/>
          <a:lstStyle/>
          <a:p>
            <a:pPr eaLnBrk="1" hangingPunct="1"/>
            <a:r>
              <a:rPr lang="en-US" altLang="en-US" sz="2200" dirty="0" smtClean="0">
                <a:latin typeface="+mn-lt"/>
              </a:rPr>
              <a:t>Walgreens submitted affidavits to contend that the responsive documents were collected as part of its Strategic Reporting and Analytical Reporting System (“STARS”) that are reported to PSRF and further, that it did not create, maintain or otherwise have in its possession any other incident reports other than the STARS reports.</a:t>
            </a:r>
          </a:p>
          <a:p>
            <a:pPr eaLnBrk="1" hangingPunct="1"/>
            <a:r>
              <a:rPr lang="en-US" altLang="en-US" sz="2200" dirty="0" smtClean="0">
                <a:latin typeface="+mn-lt"/>
              </a:rPr>
              <a:t>IDFPR had submitted its own affidavits which attempted to show that in defense of an age discrimination case brought by one of its pharmacy managers, Walgreens had introduced case inquiry and other reports similar to STARS to establish that the manager was terminated for cause.</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30</a:t>
            </a:fld>
            <a:endParaRPr lang="en-US" dirty="0"/>
          </a:p>
        </p:txBody>
      </p:sp>
    </p:spTree>
    <p:extLst>
      <p:ext uri="{BB962C8B-B14F-4D97-AF65-F5344CB8AC3E}">
        <p14:creationId xmlns:p14="http://schemas.microsoft.com/office/powerpoint/2010/main" val="2747902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06400" y="228600"/>
            <a:ext cx="8455025" cy="990600"/>
          </a:xfrm>
        </p:spPr>
        <p:txBody>
          <a:bodyPr/>
          <a:lstStyle/>
          <a:p>
            <a:r>
              <a:rPr lang="en-US" altLang="en-US" sz="2800" dirty="0" smtClean="0"/>
              <a:t/>
            </a:r>
            <a:br>
              <a:rPr lang="en-US" altLang="en-US" sz="2800" dirty="0" smtClean="0"/>
            </a:br>
            <a:r>
              <a:rPr lang="en-US" altLang="en-US" sz="2000" b="1" dirty="0">
                <a:solidFill>
                  <a:prstClr val="black"/>
                </a:solidFill>
              </a:rPr>
              <a:t>Walgreens Trial Court Decision</a:t>
            </a:r>
            <a:br>
              <a:rPr lang="en-US" altLang="en-US" sz="2000" b="1" dirty="0">
                <a:solidFill>
                  <a:prstClr val="black"/>
                </a:solidFill>
              </a:rPr>
            </a:br>
            <a:r>
              <a:rPr lang="en-US" altLang="en-US" sz="1600" i="1" u="sng" dirty="0">
                <a:solidFill>
                  <a:prstClr val="black"/>
                </a:solidFill>
              </a:rPr>
              <a:t>Illinois Department of Financial and Professional Regulation v. Walgreens</a:t>
            </a:r>
            <a:r>
              <a:rPr lang="en-US" altLang="en-US" sz="1600" i="1" dirty="0">
                <a:solidFill>
                  <a:prstClr val="black"/>
                </a:solidFill>
              </a:rPr>
              <a:t> (Illinois, 4/7/11) (</a:t>
            </a:r>
            <a:r>
              <a:rPr lang="en-US" altLang="en-US" sz="1600" i="1" cap="none" dirty="0">
                <a:solidFill>
                  <a:prstClr val="black"/>
                </a:solidFill>
              </a:rPr>
              <a:t>cont’d) </a:t>
            </a:r>
            <a:endParaRPr lang="en-US" altLang="en-US" sz="2800" dirty="0" smtClean="0"/>
          </a:p>
        </p:txBody>
      </p:sp>
      <p:sp>
        <p:nvSpPr>
          <p:cNvPr id="31747" name="Rectangle 5"/>
          <p:cNvSpPr>
            <a:spLocks noGrp="1" noChangeArrowheads="1"/>
          </p:cNvSpPr>
          <p:nvPr>
            <p:ph idx="1"/>
          </p:nvPr>
        </p:nvSpPr>
        <p:spPr>
          <a:xfrm>
            <a:off x="457200" y="1752600"/>
            <a:ext cx="8229600" cy="3657600"/>
          </a:xfrm>
        </p:spPr>
        <p:txBody>
          <a:bodyPr/>
          <a:lstStyle/>
          <a:p>
            <a:pPr eaLnBrk="1" hangingPunct="1"/>
            <a:r>
              <a:rPr lang="en-US" altLang="en-US" sz="2200" dirty="0" smtClean="0">
                <a:latin typeface="+mn-lt"/>
              </a:rPr>
              <a:t>IDFPR argued that this served as </a:t>
            </a:r>
            <a:r>
              <a:rPr lang="en-US" altLang="en-US" sz="2200" b="1" dirty="0" smtClean="0">
                <a:latin typeface="+mn-lt"/>
              </a:rPr>
              <a:t>evidence</a:t>
            </a:r>
            <a:r>
              <a:rPr lang="en-US" altLang="en-US" sz="2200" dirty="0" smtClean="0">
                <a:latin typeface="+mn-lt"/>
              </a:rPr>
              <a:t> that reports, other than STARS reports existed and, further, that such reports were used for different purposes, in this case, to support the manager’s termination.</a:t>
            </a:r>
          </a:p>
          <a:p>
            <a:pPr lvl="1"/>
            <a:r>
              <a:rPr lang="en-US" altLang="en-US" dirty="0" smtClean="0">
                <a:latin typeface="+mn-lt"/>
              </a:rPr>
              <a:t>It should be noted that these reports were prepared in 2006 and 2007.</a:t>
            </a:r>
          </a:p>
          <a:p>
            <a:pPr eaLnBrk="1" hangingPunct="1"/>
            <a:r>
              <a:rPr lang="en-US" altLang="en-US" sz="2200" dirty="0" smtClean="0">
                <a:latin typeface="+mn-lt"/>
              </a:rPr>
              <a:t>Trial court ruled in favor of Walgreens Motion to Dismiss finding that: “Walgreens STARS reports are incident reports of medication errors sought by the Department in its subpoenas and are patient safety work product and are confidential, privileged and protected from discovery under The Federal Patient Safety and Quality </a:t>
            </a:r>
          </a:p>
          <a:p>
            <a:pPr marL="0" indent="0" eaLnBrk="1" hangingPunct="1">
              <a:buNone/>
            </a:pPr>
            <a:endParaRPr lang="en-US" altLang="en-US" sz="2200" dirty="0" smtClean="0">
              <a:latin typeface="+mn-lt"/>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31</a:t>
            </a:fld>
            <a:endParaRPr lang="en-US" dirty="0"/>
          </a:p>
        </p:txBody>
      </p:sp>
    </p:spTree>
    <p:extLst>
      <p:ext uri="{BB962C8B-B14F-4D97-AF65-F5344CB8AC3E}">
        <p14:creationId xmlns:p14="http://schemas.microsoft.com/office/powerpoint/2010/main" val="1667583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406400" y="762000"/>
            <a:ext cx="8455025" cy="685800"/>
          </a:xfrm>
        </p:spPr>
        <p:txBody>
          <a:bodyPr/>
          <a:lstStyle/>
          <a:p>
            <a:r>
              <a:rPr lang="en-US" altLang="en-US" sz="2000" b="1" dirty="0">
                <a:solidFill>
                  <a:prstClr val="black"/>
                </a:solidFill>
              </a:rPr>
              <a:t>Walgreens Trial Court Decision</a:t>
            </a:r>
            <a:br>
              <a:rPr lang="en-US" altLang="en-US" sz="2000" b="1" dirty="0">
                <a:solidFill>
                  <a:prstClr val="black"/>
                </a:solidFill>
              </a:rPr>
            </a:br>
            <a:r>
              <a:rPr lang="en-US" altLang="en-US" sz="1600" i="1" u="sng" dirty="0">
                <a:solidFill>
                  <a:prstClr val="black"/>
                </a:solidFill>
              </a:rPr>
              <a:t>Illinois Department of Financial and Professional Regulation v. Walgreens</a:t>
            </a:r>
            <a:r>
              <a:rPr lang="en-US" altLang="en-US" sz="1600" i="1" dirty="0">
                <a:solidFill>
                  <a:prstClr val="black"/>
                </a:solidFill>
              </a:rPr>
              <a:t> (Illinois, 4/7/11) (</a:t>
            </a:r>
            <a:r>
              <a:rPr lang="en-US" altLang="en-US" sz="1600" i="1" cap="none" dirty="0">
                <a:solidFill>
                  <a:prstClr val="black"/>
                </a:solidFill>
              </a:rPr>
              <a:t>cont’d) </a:t>
            </a:r>
            <a:endParaRPr lang="en-US" altLang="en-US" sz="2800" dirty="0" smtClean="0"/>
          </a:p>
        </p:txBody>
      </p:sp>
      <p:sp>
        <p:nvSpPr>
          <p:cNvPr id="32771" name="Rectangle 5"/>
          <p:cNvSpPr>
            <a:spLocks noGrp="1" noChangeArrowheads="1"/>
          </p:cNvSpPr>
          <p:nvPr>
            <p:ph idx="1"/>
          </p:nvPr>
        </p:nvSpPr>
        <p:spPr>
          <a:xfrm>
            <a:off x="133350" y="1600200"/>
            <a:ext cx="8418513" cy="4518025"/>
          </a:xfrm>
        </p:spPr>
        <p:txBody>
          <a:bodyPr/>
          <a:lstStyle/>
          <a:p>
            <a:pPr eaLnBrk="1" hangingPunct="1">
              <a:buFont typeface="Wingdings" pitchFamily="2" charset="2"/>
              <a:buNone/>
              <a:tabLst>
                <a:tab pos="628650" algn="l"/>
              </a:tabLst>
            </a:pPr>
            <a:r>
              <a:rPr lang="en-US" altLang="en-US" dirty="0" smtClean="0"/>
              <a:t>	</a:t>
            </a:r>
            <a:r>
              <a:rPr lang="en-US" altLang="en-US" sz="2200" dirty="0" smtClean="0">
                <a:solidFill>
                  <a:schemeClr val="accent5">
                    <a:lumMod val="75000"/>
                  </a:schemeClr>
                </a:solidFill>
                <a:latin typeface="+mn-lt"/>
              </a:rPr>
              <a:t>Improvement Act (citation), which preempts contrary state laws purporting to permit the Department to obtain such reports. . . .”</a:t>
            </a:r>
          </a:p>
          <a:p>
            <a:pPr lvl="1" eaLnBrk="1" hangingPunct="1">
              <a:tabLst>
                <a:tab pos="628650" algn="l"/>
              </a:tabLst>
            </a:pPr>
            <a:endParaRPr lang="en-US" altLang="en-US" sz="2000" dirty="0" smtClean="0">
              <a:latin typeface="+mn-lt"/>
            </a:endParaRPr>
          </a:p>
          <a:p>
            <a:pPr lvl="1" eaLnBrk="1" hangingPunct="1">
              <a:tabLst>
                <a:tab pos="628650" algn="l"/>
              </a:tabLst>
            </a:pPr>
            <a:r>
              <a:rPr lang="en-US" altLang="en-US" sz="2000" dirty="0" smtClean="0">
                <a:latin typeface="+mn-lt"/>
              </a:rPr>
              <a:t>The IDFPR appealed and oral argument before the 2nd District  Illinois Appellate Court took place on March 6, 2012.</a:t>
            </a:r>
          </a:p>
          <a:p>
            <a:pPr lvl="1" eaLnBrk="1" hangingPunct="1">
              <a:tabLst>
                <a:tab pos="628650" algn="l"/>
              </a:tabLst>
            </a:pPr>
            <a:r>
              <a:rPr lang="en-US" altLang="en-US" sz="2000" dirty="0" smtClean="0">
                <a:latin typeface="+mn-lt"/>
              </a:rPr>
              <a:t>Two amicus curiae briefs were submitted in support of Walgreens by numerous PSOs from around the country including the AMA.</a:t>
            </a:r>
          </a:p>
          <a:p>
            <a:pPr lvl="1" eaLnBrk="1" hangingPunct="1">
              <a:tabLst>
                <a:tab pos="628650" algn="l"/>
              </a:tabLst>
            </a:pPr>
            <a:r>
              <a:rPr lang="en-US" altLang="en-US" sz="2000" dirty="0" smtClean="0">
                <a:latin typeface="+mn-lt"/>
              </a:rPr>
              <a:t>On May 29, 2012, the Appellate Court affirmed that the trial court’s decision to dismiss the IDFPR lawsuit.</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32</a:t>
            </a:fld>
            <a:endParaRPr lang="en-US" dirty="0"/>
          </a:p>
        </p:txBody>
      </p:sp>
    </p:spTree>
    <p:extLst>
      <p:ext uri="{BB962C8B-B14F-4D97-AF65-F5344CB8AC3E}">
        <p14:creationId xmlns:p14="http://schemas.microsoft.com/office/powerpoint/2010/main" val="3263935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609600"/>
            <a:ext cx="8455025" cy="762000"/>
          </a:xfrm>
        </p:spPr>
        <p:txBody>
          <a:bodyPr/>
          <a:lstStyle/>
          <a:p>
            <a:r>
              <a:rPr lang="en-US" altLang="en-US" sz="2000" b="1" dirty="0" smtClean="0">
                <a:solidFill>
                  <a:prstClr val="black"/>
                </a:solidFill>
              </a:rPr>
              <a:t/>
            </a:r>
            <a:br>
              <a:rPr lang="en-US" altLang="en-US" sz="2000" b="1" dirty="0" smtClean="0">
                <a:solidFill>
                  <a:prstClr val="black"/>
                </a:solidFill>
              </a:rPr>
            </a:br>
            <a:r>
              <a:rPr lang="en-US" altLang="en-US" sz="2000" b="1" dirty="0" smtClean="0">
                <a:solidFill>
                  <a:prstClr val="black"/>
                </a:solidFill>
              </a:rPr>
              <a:t>Walgreens Appellate Court Decision</a:t>
            </a:r>
            <a:br>
              <a:rPr lang="en-US" altLang="en-US" sz="2000" b="1" dirty="0" smtClean="0">
                <a:solidFill>
                  <a:prstClr val="black"/>
                </a:solidFill>
              </a:rPr>
            </a:br>
            <a:r>
              <a:rPr lang="en-US" altLang="en-US" sz="1600" i="1" u="sng" dirty="0">
                <a:solidFill>
                  <a:prstClr val="black"/>
                </a:solidFill>
              </a:rPr>
              <a:t>Illinois Department of Financial and Professional Regulation v. Walgreens</a:t>
            </a:r>
            <a:r>
              <a:rPr lang="en-US" altLang="en-US" sz="1600" i="1" dirty="0">
                <a:solidFill>
                  <a:prstClr val="black"/>
                </a:solidFill>
              </a:rPr>
              <a:t> (Illinois, 4/7/11) (</a:t>
            </a:r>
            <a:r>
              <a:rPr lang="en-US" altLang="en-US" sz="1600" i="1" cap="none" dirty="0">
                <a:solidFill>
                  <a:prstClr val="black"/>
                </a:solidFill>
              </a:rPr>
              <a:t>cont’d) </a:t>
            </a:r>
            <a:endParaRPr lang="en-US" altLang="en-US" sz="2800" dirty="0" smtClean="0"/>
          </a:p>
        </p:txBody>
      </p:sp>
      <p:sp>
        <p:nvSpPr>
          <p:cNvPr id="33795" name="Rectangle 5"/>
          <p:cNvSpPr>
            <a:spLocks noGrp="1" noChangeArrowheads="1"/>
          </p:cNvSpPr>
          <p:nvPr>
            <p:ph idx="1"/>
          </p:nvPr>
        </p:nvSpPr>
        <p:spPr>
          <a:xfrm>
            <a:off x="149225" y="1497013"/>
            <a:ext cx="8308975" cy="4621212"/>
          </a:xfrm>
        </p:spPr>
        <p:txBody>
          <a:bodyPr/>
          <a:lstStyle/>
          <a:p>
            <a:pPr eaLnBrk="1" hangingPunct="1">
              <a:lnSpc>
                <a:spcPct val="105000"/>
              </a:lnSpc>
              <a:buFont typeface="Wingdings" pitchFamily="2" charset="2"/>
              <a:buNone/>
            </a:pPr>
            <a:r>
              <a:rPr lang="en-US" altLang="en-US" sz="2100" dirty="0" smtClean="0"/>
              <a:t>	</a:t>
            </a:r>
          </a:p>
          <a:p>
            <a:pPr marL="515938" indent="-515938" eaLnBrk="1" hangingPunct="1">
              <a:lnSpc>
                <a:spcPct val="105000"/>
              </a:lnSpc>
              <a:buFont typeface="Wingdings" pitchFamily="2" charset="2"/>
              <a:buNone/>
              <a:tabLst>
                <a:tab pos="8396288" algn="l"/>
              </a:tabLst>
            </a:pPr>
            <a:r>
              <a:rPr lang="en-US" altLang="en-US" sz="2100" dirty="0">
                <a:latin typeface="+mn-lt"/>
              </a:rPr>
              <a:t>	</a:t>
            </a:r>
            <a:r>
              <a:rPr lang="en-US" altLang="en-US" sz="2000" dirty="0" smtClean="0">
                <a:latin typeface="+mn-lt"/>
              </a:rPr>
              <a:t>“The Patient Safety Act ‘announces a more general approval of the medical peer review process and more sweeping evidentiary protections for materials used therein’ </a:t>
            </a:r>
            <a:r>
              <a:rPr lang="en-US" altLang="en-US" sz="2000" i="1" dirty="0" smtClean="0">
                <a:latin typeface="+mn-lt"/>
              </a:rPr>
              <a:t>KD ex rel. Dieffenbach v. United States</a:t>
            </a:r>
            <a:r>
              <a:rPr lang="en-US" altLang="en-US" sz="2000" dirty="0" smtClean="0">
                <a:latin typeface="+mn-lt"/>
              </a:rPr>
              <a:t>, 715 F. Supp. 2d 587, 595 (D. Del. 2010).  According to Senate Report No. 108-196 (2003), the purpose of the Patient Safety Act is to encourage a ‘culture of’ Safety ‘and quality in the United States health care system by ‘providing for broad confidentiality and legal protections of information collected and reported voluntarily for the purposes of improving the quality of legal protections of information collected and reported voluntarily for the purposes of improving the quality of medical care and patient safety.’</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33</a:t>
            </a:fld>
            <a:endParaRPr lang="en-US" dirty="0"/>
          </a:p>
        </p:txBody>
      </p:sp>
    </p:spTree>
    <p:extLst>
      <p:ext uri="{BB962C8B-B14F-4D97-AF65-F5344CB8AC3E}">
        <p14:creationId xmlns:p14="http://schemas.microsoft.com/office/powerpoint/2010/main" val="79885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533400" y="762000"/>
            <a:ext cx="8455025" cy="685800"/>
          </a:xfrm>
        </p:spPr>
        <p:txBody>
          <a:bodyPr/>
          <a:lstStyle/>
          <a:p>
            <a:r>
              <a:rPr lang="en-US" altLang="en-US" sz="2000" b="1" dirty="0">
                <a:solidFill>
                  <a:prstClr val="black"/>
                </a:solidFill>
              </a:rPr>
              <a:t>Walgreens Appellate Court </a:t>
            </a:r>
            <a:r>
              <a:rPr lang="en-US" altLang="en-US" sz="2000" b="1" dirty="0" smtClean="0">
                <a:solidFill>
                  <a:prstClr val="black"/>
                </a:solidFill>
              </a:rPr>
              <a:t>Decision </a:t>
            </a:r>
            <a:br>
              <a:rPr lang="en-US" altLang="en-US" sz="2000" b="1" dirty="0" smtClean="0">
                <a:solidFill>
                  <a:prstClr val="black"/>
                </a:solidFill>
              </a:rPr>
            </a:br>
            <a:r>
              <a:rPr lang="en-US" altLang="en-US" sz="1600" i="1" u="sng" dirty="0">
                <a:solidFill>
                  <a:prstClr val="black"/>
                </a:solidFill>
              </a:rPr>
              <a:t>Illinois Department of Financial and Professional Regulation v. Walgreens</a:t>
            </a:r>
            <a:r>
              <a:rPr lang="en-US" altLang="en-US" sz="1600" i="1" dirty="0">
                <a:solidFill>
                  <a:prstClr val="black"/>
                </a:solidFill>
              </a:rPr>
              <a:t> (Illinois, 4/7/11) (</a:t>
            </a:r>
            <a:r>
              <a:rPr lang="en-US" altLang="en-US" sz="1600" i="1" cap="none" dirty="0">
                <a:solidFill>
                  <a:prstClr val="black"/>
                </a:solidFill>
              </a:rPr>
              <a:t>cont’d) </a:t>
            </a:r>
            <a:r>
              <a:rPr lang="en-US" altLang="en-US" sz="2000" b="1" cap="none" dirty="0" smtClean="0">
                <a:solidFill>
                  <a:prstClr val="black"/>
                </a:solidFill>
              </a:rPr>
              <a:t/>
            </a:r>
            <a:br>
              <a:rPr lang="en-US" altLang="en-US" sz="2000" b="1" cap="none" dirty="0" smtClean="0">
                <a:solidFill>
                  <a:prstClr val="black"/>
                </a:solidFill>
              </a:rPr>
            </a:br>
            <a:r>
              <a:rPr lang="en-US" altLang="en-US" sz="1600" i="1" cap="none" dirty="0" smtClean="0">
                <a:solidFill>
                  <a:prstClr val="black"/>
                </a:solidFill>
              </a:rPr>
              <a:t/>
            </a:r>
            <a:br>
              <a:rPr lang="en-US" altLang="en-US" sz="1600" i="1" cap="none" dirty="0" smtClean="0">
                <a:solidFill>
                  <a:prstClr val="black"/>
                </a:solidFill>
              </a:rPr>
            </a:br>
            <a:r>
              <a:rPr lang="en-US" altLang="en-US" sz="1600" i="1" cap="none" dirty="0">
                <a:solidFill>
                  <a:prstClr val="black"/>
                </a:solidFill>
              </a:rPr>
              <a:t/>
            </a:r>
            <a:br>
              <a:rPr lang="en-US" altLang="en-US" sz="1600" i="1" cap="none" dirty="0">
                <a:solidFill>
                  <a:prstClr val="black"/>
                </a:solidFill>
              </a:rPr>
            </a:br>
            <a:endParaRPr lang="en-US" altLang="en-US" sz="2800" dirty="0" smtClean="0"/>
          </a:p>
        </p:txBody>
      </p:sp>
      <p:sp>
        <p:nvSpPr>
          <p:cNvPr id="34819" name="Rectangle 5"/>
          <p:cNvSpPr>
            <a:spLocks noGrp="1" noChangeArrowheads="1"/>
          </p:cNvSpPr>
          <p:nvPr>
            <p:ph idx="1"/>
          </p:nvPr>
        </p:nvSpPr>
        <p:spPr>
          <a:xfrm>
            <a:off x="157163" y="1752599"/>
            <a:ext cx="8224837" cy="4365625"/>
          </a:xfrm>
        </p:spPr>
        <p:txBody>
          <a:bodyPr/>
          <a:lstStyle/>
          <a:p>
            <a:pPr marL="463550" indent="-463550" eaLnBrk="1" hangingPunct="1">
              <a:lnSpc>
                <a:spcPct val="105000"/>
              </a:lnSpc>
              <a:buFont typeface="Wingdings" pitchFamily="2" charset="2"/>
              <a:buNone/>
            </a:pPr>
            <a:r>
              <a:rPr lang="en-US" altLang="en-US" sz="2100" dirty="0"/>
              <a:t>	</a:t>
            </a:r>
            <a:r>
              <a:rPr lang="en-US" altLang="en-US" sz="2000" dirty="0" smtClean="0">
                <a:latin typeface="+mn-lt"/>
              </a:rPr>
              <a:t>The Patient Safety Act provides that ‘patient safety work product shall be privileged and shall not be ***subject to discovery in connection with a Federal, State, or local civil, criminal, or administrative proceeding.’  42 U.S.C. § 299b-22(a)(2006).  Patient safety work product includes any data, reports, records, memoranda, analyses, or written or oral statements that are assembled or developed by a provider for reporting to a patient safety organization and are reported to a patient safety organization.  42 U.S.C. §299b-21(7) (2006).  Excluded as patient safety work product is ‘information that is collected, maintained, or developed separately, or exists separately, from a patient safety evaluation system [PSO]’.  42 U.S.C. § 299b-21(7)(B)(ii) (2006).”</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34</a:t>
            </a:fld>
            <a:endParaRPr lang="en-US" dirty="0"/>
          </a:p>
        </p:txBody>
      </p:sp>
    </p:spTree>
    <p:extLst>
      <p:ext uri="{BB962C8B-B14F-4D97-AF65-F5344CB8AC3E}">
        <p14:creationId xmlns:p14="http://schemas.microsoft.com/office/powerpoint/2010/main" val="3781393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457200" y="685800"/>
            <a:ext cx="8455025" cy="685800"/>
          </a:xfrm>
        </p:spPr>
        <p:txBody>
          <a:bodyPr/>
          <a:lstStyle/>
          <a:p>
            <a:r>
              <a:rPr lang="en-US" altLang="en-US" sz="2000" b="1" dirty="0">
                <a:solidFill>
                  <a:prstClr val="black"/>
                </a:solidFill>
              </a:rPr>
              <a:t>Walgreens Appellate Court Decision </a:t>
            </a:r>
            <a:r>
              <a:rPr lang="en-US" altLang="en-US" sz="2000" b="1" dirty="0" smtClean="0">
                <a:solidFill>
                  <a:prstClr val="black"/>
                </a:solidFill>
              </a:rPr>
              <a:t/>
            </a:r>
            <a:br>
              <a:rPr lang="en-US" altLang="en-US" sz="2000" b="1" dirty="0" smtClean="0">
                <a:solidFill>
                  <a:prstClr val="black"/>
                </a:solidFill>
              </a:rPr>
            </a:br>
            <a:r>
              <a:rPr lang="en-US" altLang="en-US" sz="1600" i="1" u="sng" dirty="0">
                <a:solidFill>
                  <a:prstClr val="black"/>
                </a:solidFill>
              </a:rPr>
              <a:t>Illinois Department of Financial and Professional Regulation v. Walgreens</a:t>
            </a:r>
            <a:r>
              <a:rPr lang="en-US" altLang="en-US" sz="1600" i="1" dirty="0">
                <a:solidFill>
                  <a:prstClr val="black"/>
                </a:solidFill>
              </a:rPr>
              <a:t> (Illinois, 4/7/11) (</a:t>
            </a:r>
            <a:r>
              <a:rPr lang="en-US" altLang="en-US" sz="1600" i="1" cap="none" dirty="0">
                <a:solidFill>
                  <a:prstClr val="black"/>
                </a:solidFill>
              </a:rPr>
              <a:t>cont’d) </a:t>
            </a:r>
            <a:r>
              <a:rPr lang="en-US" altLang="en-US" sz="2000" b="1" cap="none" dirty="0">
                <a:solidFill>
                  <a:prstClr val="black"/>
                </a:solidFill>
              </a:rPr>
              <a:t/>
            </a:r>
            <a:br>
              <a:rPr lang="en-US" altLang="en-US" sz="2000" b="1" cap="none" dirty="0">
                <a:solidFill>
                  <a:prstClr val="black"/>
                </a:solidFill>
              </a:rPr>
            </a:br>
            <a:endParaRPr lang="en-US" altLang="en-US" sz="2800" dirty="0" smtClean="0"/>
          </a:p>
        </p:txBody>
      </p:sp>
      <p:sp>
        <p:nvSpPr>
          <p:cNvPr id="35843" name="Rectangle 5"/>
          <p:cNvSpPr>
            <a:spLocks noGrp="1" noChangeArrowheads="1"/>
          </p:cNvSpPr>
          <p:nvPr>
            <p:ph idx="1"/>
          </p:nvPr>
        </p:nvSpPr>
        <p:spPr/>
        <p:txBody>
          <a:bodyPr/>
          <a:lstStyle/>
          <a:p>
            <a:pPr eaLnBrk="1" hangingPunct="1">
              <a:buFont typeface="Wingdings" panose="05000000000000000000" pitchFamily="2" charset="2"/>
              <a:buChar char="§"/>
            </a:pPr>
            <a:r>
              <a:rPr lang="en-US" altLang="en-US" sz="2000" dirty="0" smtClean="0">
                <a:latin typeface="+mn-lt"/>
              </a:rPr>
              <a:t>The court rejected the IDFPR’s arguments that the STARS reports could have been used for a purpose other than reporting to a PSO or that other incident reports were prepared by Walgreens which were responsive to the subpoenas because both claims were sufficiently rebutted by the two affidavits submitted b Walgreens.</a:t>
            </a:r>
          </a:p>
          <a:p>
            <a:pPr eaLnBrk="1" hangingPunct="1">
              <a:buFont typeface="Wingdings" panose="05000000000000000000" pitchFamily="2" charset="2"/>
              <a:buChar char="§"/>
            </a:pPr>
            <a:r>
              <a:rPr lang="en-US" altLang="en-US" sz="2000" dirty="0" smtClean="0">
                <a:latin typeface="+mn-lt"/>
              </a:rPr>
              <a:t>Although the age discrimination suit (See </a:t>
            </a:r>
            <a:r>
              <a:rPr lang="en-US" altLang="en-US" sz="2000" i="1" dirty="0" smtClean="0">
                <a:latin typeface="+mn-lt"/>
              </a:rPr>
              <a:t>Lindsey v. Walgreen Co.</a:t>
            </a:r>
            <a:r>
              <a:rPr lang="en-US" altLang="en-US" sz="2000" dirty="0" smtClean="0">
                <a:latin typeface="+mn-lt"/>
              </a:rPr>
              <a:t> (2009 WL 4730953 (N.D. Ill. Dec. 8, 2009, aff’d 615 F. 3d 873 (7th Cir. 2010)) (per curium)) did identify documents used by Walgreens to terminate the employee.</a:t>
            </a:r>
          </a:p>
          <a:p>
            <a:pPr marL="0" indent="0" eaLnBrk="1" hangingPunct="1">
              <a:buNone/>
            </a:pPr>
            <a:endParaRPr lang="en-US" altLang="en-US" sz="2000" dirty="0" smtClean="0">
              <a:solidFill>
                <a:schemeClr val="accent5">
                  <a:lumMod val="75000"/>
                </a:schemeClr>
              </a:solidFill>
              <a:latin typeface="+mn-lt"/>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35</a:t>
            </a:fld>
            <a:endParaRPr lang="en-US" dirty="0"/>
          </a:p>
        </p:txBody>
      </p:sp>
    </p:spTree>
    <p:extLst>
      <p:ext uri="{BB962C8B-B14F-4D97-AF65-F5344CB8AC3E}">
        <p14:creationId xmlns:p14="http://schemas.microsoft.com/office/powerpoint/2010/main" val="1727779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06400" y="685800"/>
            <a:ext cx="8455025" cy="762000"/>
          </a:xfrm>
        </p:spPr>
        <p:txBody>
          <a:bodyPr/>
          <a:lstStyle/>
          <a:p>
            <a:r>
              <a:rPr lang="en-US" altLang="en-US" sz="2000" b="1" dirty="0">
                <a:solidFill>
                  <a:prstClr val="black"/>
                </a:solidFill>
              </a:rPr>
              <a:t>Walgreens Appellate Court Decision </a:t>
            </a:r>
            <a:r>
              <a:rPr lang="en-US" altLang="en-US" sz="2000" b="1" dirty="0" smtClean="0">
                <a:solidFill>
                  <a:prstClr val="black"/>
                </a:solidFill>
              </a:rPr>
              <a:t/>
            </a:r>
            <a:br>
              <a:rPr lang="en-US" altLang="en-US" sz="2000" b="1" dirty="0" smtClean="0">
                <a:solidFill>
                  <a:prstClr val="black"/>
                </a:solidFill>
              </a:rPr>
            </a:br>
            <a:r>
              <a:rPr lang="en-US" altLang="en-US" sz="1600" i="1" u="sng" dirty="0">
                <a:solidFill>
                  <a:prstClr val="black"/>
                </a:solidFill>
              </a:rPr>
              <a:t>Illinois Department of Financial and Professional Regulation v. Walgreens</a:t>
            </a:r>
            <a:r>
              <a:rPr lang="en-US" altLang="en-US" sz="1600" i="1" dirty="0">
                <a:solidFill>
                  <a:prstClr val="black"/>
                </a:solidFill>
              </a:rPr>
              <a:t> (Illinois, 4/7/11) (</a:t>
            </a:r>
            <a:r>
              <a:rPr lang="en-US" altLang="en-US" sz="1600" i="1" cap="none" dirty="0">
                <a:solidFill>
                  <a:prstClr val="black"/>
                </a:solidFill>
              </a:rPr>
              <a:t>cont’d) </a:t>
            </a:r>
            <a:r>
              <a:rPr lang="en-US" altLang="en-US" sz="2000" b="1" cap="none" dirty="0">
                <a:solidFill>
                  <a:prstClr val="black"/>
                </a:solidFill>
              </a:rPr>
              <a:t/>
            </a:r>
            <a:br>
              <a:rPr lang="en-US" altLang="en-US" sz="2000" b="1" cap="none" dirty="0">
                <a:solidFill>
                  <a:prstClr val="black"/>
                </a:solidFill>
              </a:rPr>
            </a:br>
            <a:endParaRPr lang="en-US" altLang="en-US" sz="2800" dirty="0" smtClean="0"/>
          </a:p>
        </p:txBody>
      </p:sp>
      <p:sp>
        <p:nvSpPr>
          <p:cNvPr id="36867" name="Rectangle 5"/>
          <p:cNvSpPr>
            <a:spLocks noGrp="1" noChangeArrowheads="1"/>
          </p:cNvSpPr>
          <p:nvPr>
            <p:ph idx="1"/>
          </p:nvPr>
        </p:nvSpPr>
        <p:spPr>
          <a:xfrm>
            <a:off x="533400" y="1981200"/>
            <a:ext cx="8418513" cy="4468812"/>
          </a:xfrm>
        </p:spPr>
        <p:txBody>
          <a:bodyPr/>
          <a:lstStyle/>
          <a:p>
            <a:pPr eaLnBrk="1" hangingPunct="1">
              <a:buFont typeface="Wingdings" panose="05000000000000000000" pitchFamily="2" charset="2"/>
              <a:buChar char="§"/>
            </a:pPr>
            <a:r>
              <a:rPr lang="en-US" altLang="en-US" sz="2200" dirty="0" smtClean="0">
                <a:latin typeface="+mn-lt"/>
              </a:rPr>
              <a:t>The court determined that these were “about policy violations, i.e., giving out medications for free and failing to follow directions from supervisors.”</a:t>
            </a:r>
          </a:p>
          <a:p>
            <a:pPr eaLnBrk="1" hangingPunct="1">
              <a:buFont typeface="Wingdings" panose="05000000000000000000" pitchFamily="2" charset="2"/>
              <a:buChar char="§"/>
            </a:pPr>
            <a:r>
              <a:rPr lang="en-US" altLang="en-US" sz="2200" dirty="0" smtClean="0">
                <a:latin typeface="+mn-lt"/>
              </a:rPr>
              <a:t>Because none of these documents were considered “incident reports of medication error,” which were the sole materials requested by the IDFPR, the court found them immaterial and affirmed the trial court’s decision to grant Walgreens’ motion to dismiss because no genuine issue of materials fact existed.</a:t>
            </a:r>
          </a:p>
          <a:p>
            <a:pPr eaLnBrk="1" hangingPunct="1">
              <a:buFont typeface="Wingdings" panose="05000000000000000000" pitchFamily="2" charset="2"/>
              <a:buChar char="§"/>
            </a:pPr>
            <a:endParaRPr lang="en-US" altLang="en-US" sz="2200" dirty="0" smtClean="0">
              <a:latin typeface="+mn-lt"/>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36</a:t>
            </a:fld>
            <a:endParaRPr lang="en-US" dirty="0"/>
          </a:p>
        </p:txBody>
      </p:sp>
    </p:spTree>
    <p:extLst>
      <p:ext uri="{BB962C8B-B14F-4D97-AF65-F5344CB8AC3E}">
        <p14:creationId xmlns:p14="http://schemas.microsoft.com/office/powerpoint/2010/main" val="3792974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685800"/>
            <a:ext cx="8455025" cy="685800"/>
          </a:xfrm>
        </p:spPr>
        <p:txBody>
          <a:bodyPr/>
          <a:lstStyle/>
          <a:p>
            <a:pPr algn="l"/>
            <a:r>
              <a:rPr lang="en-US" altLang="en-US" sz="2000" b="1" dirty="0" smtClean="0">
                <a:solidFill>
                  <a:schemeClr val="tx1"/>
                </a:solidFill>
              </a:rPr>
              <a:t>Recent PSO Trial Court Decisions</a:t>
            </a:r>
            <a:r>
              <a:rPr lang="en-US" altLang="en-US" sz="2800" dirty="0" smtClean="0">
                <a:solidFill>
                  <a:schemeClr val="tx1"/>
                </a:solidFill>
              </a:rPr>
              <a:t/>
            </a:r>
            <a:br>
              <a:rPr lang="en-US" altLang="en-US" sz="2800" dirty="0" smtClean="0">
                <a:solidFill>
                  <a:schemeClr val="tx1"/>
                </a:solidFill>
              </a:rPr>
            </a:br>
            <a:r>
              <a:rPr lang="en-US" altLang="en-US" sz="1600" b="0" i="1" u="sng" dirty="0" smtClean="0">
                <a:solidFill>
                  <a:srgbClr val="000000"/>
                </a:solidFill>
              </a:rPr>
              <a:t>Horvath v. Iasis Healthcare Holdings, Inc.</a:t>
            </a:r>
            <a:r>
              <a:rPr lang="en-US" altLang="en-US" sz="1600" b="0" i="1" dirty="0" smtClean="0">
                <a:solidFill>
                  <a:srgbClr val="000000"/>
                </a:solidFill>
              </a:rPr>
              <a:t> (Florida, 10/16/2012)</a:t>
            </a:r>
            <a:endParaRPr lang="en-US" altLang="en-US" sz="1600" dirty="0" smtClean="0"/>
          </a:p>
        </p:txBody>
      </p:sp>
      <p:sp>
        <p:nvSpPr>
          <p:cNvPr id="37891" name="Content Placeholder 2"/>
          <p:cNvSpPr>
            <a:spLocks noGrp="1"/>
          </p:cNvSpPr>
          <p:nvPr>
            <p:ph idx="1"/>
          </p:nvPr>
        </p:nvSpPr>
        <p:spPr/>
        <p:txBody>
          <a:bodyPr/>
          <a:lstStyle/>
          <a:p>
            <a:pPr>
              <a:buFont typeface="Wingdings" panose="05000000000000000000" pitchFamily="2" charset="2"/>
              <a:buChar char="§"/>
            </a:pPr>
            <a:r>
              <a:rPr lang="en-US" altLang="en-US" sz="2200" dirty="0" smtClean="0">
                <a:latin typeface="+mn-lt"/>
              </a:rPr>
              <a:t>Plaintiff in a medical malpractice action filed a motion to compel the discovery of records “related to adverse medical incidents occurring in the care and treatment” of the plaintiff.</a:t>
            </a:r>
          </a:p>
          <a:p>
            <a:pPr>
              <a:buFont typeface="Wingdings" panose="05000000000000000000" pitchFamily="2" charset="2"/>
              <a:buChar char="§"/>
            </a:pPr>
            <a:r>
              <a:rPr lang="en-US" altLang="en-US" sz="2200" dirty="0" smtClean="0">
                <a:latin typeface="+mn-lt"/>
              </a:rPr>
              <a:t>Defendant stated in an affidavit that the only incident report relating to the plaintiff is a STARS report which was patient safety work product under the PSA and therefore was protected from discovery.</a:t>
            </a:r>
          </a:p>
          <a:p>
            <a:pPr>
              <a:buFont typeface="Wingdings" panose="05000000000000000000" pitchFamily="2" charset="2"/>
              <a:buChar char="§"/>
            </a:pPr>
            <a:r>
              <a:rPr lang="en-US" altLang="en-US" sz="2200" dirty="0" smtClean="0">
                <a:latin typeface="+mn-lt"/>
              </a:rPr>
              <a:t>Defendant further argued that the PSA pre-empts state law, in particular Amendment 7, which otherwise would permit discovery of this report.</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37</a:t>
            </a:fld>
            <a:endParaRPr lang="en-US" dirty="0"/>
          </a:p>
        </p:txBody>
      </p:sp>
    </p:spTree>
    <p:extLst>
      <p:ext uri="{BB962C8B-B14F-4D97-AF65-F5344CB8AC3E}">
        <p14:creationId xmlns:p14="http://schemas.microsoft.com/office/powerpoint/2010/main" val="2753009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685800"/>
            <a:ext cx="8455025" cy="679450"/>
          </a:xfrm>
        </p:spPr>
        <p:txBody>
          <a:bodyPr/>
          <a:lstStyle/>
          <a:p>
            <a:r>
              <a:rPr lang="en-US" altLang="en-US" sz="2000" b="1" dirty="0">
                <a:solidFill>
                  <a:prstClr val="black"/>
                </a:solidFill>
              </a:rPr>
              <a:t>Recent PSO Trial Court Decisions</a:t>
            </a:r>
            <a:r>
              <a:rPr lang="en-US" altLang="en-US" sz="2800" dirty="0">
                <a:solidFill>
                  <a:prstClr val="black"/>
                </a:solidFill>
              </a:rPr>
              <a:t/>
            </a:r>
            <a:br>
              <a:rPr lang="en-US" altLang="en-US" sz="2800" dirty="0">
                <a:solidFill>
                  <a:prstClr val="black"/>
                </a:solidFill>
              </a:rPr>
            </a:br>
            <a:r>
              <a:rPr lang="en-US" altLang="en-US" sz="1600" i="1" u="sng" dirty="0">
                <a:solidFill>
                  <a:srgbClr val="000000"/>
                </a:solidFill>
              </a:rPr>
              <a:t>Horvath v. </a:t>
            </a:r>
            <a:r>
              <a:rPr lang="en-US" altLang="en-US" sz="1600" i="1" u="sng" dirty="0" err="1">
                <a:solidFill>
                  <a:srgbClr val="000000"/>
                </a:solidFill>
              </a:rPr>
              <a:t>Iasis</a:t>
            </a:r>
            <a:r>
              <a:rPr lang="en-US" altLang="en-US" sz="1600" i="1" u="sng" dirty="0">
                <a:solidFill>
                  <a:srgbClr val="000000"/>
                </a:solidFill>
              </a:rPr>
              <a:t> Healthcare Holdings, Inc.</a:t>
            </a:r>
            <a:r>
              <a:rPr lang="en-US" altLang="en-US" sz="1600" i="1" dirty="0">
                <a:solidFill>
                  <a:srgbClr val="000000"/>
                </a:solidFill>
              </a:rPr>
              <a:t> (Florida, 10/16/2012</a:t>
            </a:r>
            <a:r>
              <a:rPr lang="en-US" altLang="en-US" sz="1600" i="1" dirty="0" smtClean="0">
                <a:solidFill>
                  <a:srgbClr val="000000"/>
                </a:solidFill>
              </a:rPr>
              <a:t>) (</a:t>
            </a:r>
            <a:r>
              <a:rPr lang="en-US" altLang="en-US" sz="1600" i="1" cap="none" dirty="0" smtClean="0">
                <a:solidFill>
                  <a:srgbClr val="000000"/>
                </a:solidFill>
              </a:rPr>
              <a:t>cont’d)</a:t>
            </a:r>
            <a:endParaRPr lang="en-US" altLang="en-US" dirty="0" smtClean="0"/>
          </a:p>
        </p:txBody>
      </p:sp>
      <p:sp>
        <p:nvSpPr>
          <p:cNvPr id="38915" name="Content Placeholder 2"/>
          <p:cNvSpPr>
            <a:spLocks noGrp="1"/>
          </p:cNvSpPr>
          <p:nvPr>
            <p:ph idx="1"/>
          </p:nvPr>
        </p:nvSpPr>
        <p:spPr/>
        <p:txBody>
          <a:bodyPr/>
          <a:lstStyle/>
          <a:p>
            <a:pPr>
              <a:buFont typeface="Wingdings" panose="05000000000000000000" pitchFamily="2" charset="2"/>
              <a:buChar char="§"/>
            </a:pPr>
            <a:r>
              <a:rPr lang="en-US" altLang="en-US" sz="2200" dirty="0" smtClean="0">
                <a:latin typeface="+mn-lt"/>
              </a:rPr>
              <a:t>Court concluded, and the plaintiff did not contest a finding, that the report apparently was collected as part of the hospital’s PSES and reported to a PSO or “a PSO-type organization”.</a:t>
            </a:r>
          </a:p>
          <a:p>
            <a:pPr>
              <a:buFont typeface="Wingdings" panose="05000000000000000000" pitchFamily="2" charset="2"/>
              <a:buChar char="§"/>
            </a:pPr>
            <a:r>
              <a:rPr lang="en-US" altLang="en-US" sz="2200" dirty="0" smtClean="0">
                <a:latin typeface="+mn-lt"/>
              </a:rPr>
              <a:t>Relying, in part, on the </a:t>
            </a:r>
            <a:r>
              <a:rPr lang="en-US" altLang="en-US" sz="2200" u="sng" dirty="0" smtClean="0">
                <a:latin typeface="+mn-lt"/>
              </a:rPr>
              <a:t>Walgreens</a:t>
            </a:r>
            <a:r>
              <a:rPr lang="en-US" altLang="en-US" sz="2200" dirty="0" smtClean="0">
                <a:latin typeface="+mn-lt"/>
              </a:rPr>
              <a:t> case, the trial court ruled that the report was PSWP.</a:t>
            </a:r>
          </a:p>
          <a:p>
            <a:pPr>
              <a:buFont typeface="Wingdings" panose="05000000000000000000" pitchFamily="2" charset="2"/>
              <a:buChar char="§"/>
            </a:pPr>
            <a:r>
              <a:rPr lang="en-US" altLang="en-US" sz="2200" dirty="0" smtClean="0">
                <a:latin typeface="+mn-lt"/>
              </a:rPr>
              <a:t>The court further ruled that the PSA expressly pre-empts Amendment 7 where the adverse medical incident record in question is determined to be PSWP.</a:t>
            </a:r>
          </a:p>
          <a:p>
            <a:pPr>
              <a:buFont typeface="Wingdings" panose="05000000000000000000" pitchFamily="2" charset="2"/>
              <a:buChar char="§"/>
            </a:pPr>
            <a:r>
              <a:rPr lang="en-US" altLang="en-US" sz="2200" dirty="0" smtClean="0">
                <a:latin typeface="+mn-lt"/>
              </a:rPr>
              <a:t>Based on this analysis, trial court denied the plaintiffs motion to compel</a:t>
            </a:r>
            <a:r>
              <a:rPr lang="en-US" altLang="en-US" sz="2000" dirty="0" smtClean="0"/>
              <a:t>.</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38</a:t>
            </a:fld>
            <a:endParaRPr lang="en-US" dirty="0"/>
          </a:p>
        </p:txBody>
      </p:sp>
    </p:spTree>
    <p:extLst>
      <p:ext uri="{BB962C8B-B14F-4D97-AF65-F5344CB8AC3E}">
        <p14:creationId xmlns:p14="http://schemas.microsoft.com/office/powerpoint/2010/main" val="342024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914400"/>
            <a:ext cx="7924800" cy="762000"/>
          </a:xfrm>
        </p:spPr>
        <p:txBody>
          <a:bodyPr/>
          <a:lstStyle/>
          <a:p>
            <a:r>
              <a:rPr lang="en-US" altLang="en-US" dirty="0"/>
              <a:t>2.	Define a Patient Safety Evaluation System (“PSES”)</a:t>
            </a:r>
            <a:endParaRPr lang="en-US" dirty="0"/>
          </a:p>
        </p:txBody>
      </p:sp>
      <p:sp>
        <p:nvSpPr>
          <p:cNvPr id="6147" name="Rectangle 3"/>
          <p:cNvSpPr>
            <a:spLocks noGrp="1" noChangeArrowheads="1"/>
          </p:cNvSpPr>
          <p:nvPr>
            <p:ph sz="quarter" idx="16"/>
          </p:nvPr>
        </p:nvSpPr>
        <p:spPr>
          <a:xfrm>
            <a:off x="838200" y="1219200"/>
            <a:ext cx="7467600" cy="5029200"/>
          </a:xfrm>
        </p:spPr>
        <p:txBody>
          <a:bodyPr/>
          <a:lstStyle/>
          <a:p>
            <a:pPr eaLnBrk="1" hangingPunct="1"/>
            <a:endParaRPr lang="en-US" altLang="en-US" sz="2000" dirty="0" smtClean="0"/>
          </a:p>
          <a:p>
            <a:pPr eaLnBrk="1" hangingPunct="1"/>
            <a:r>
              <a:rPr lang="en-US" altLang="en-US" sz="1800" dirty="0" smtClean="0"/>
              <a:t>PSES Definition – Development, Documentation and Implementation is Key to Obtaining and Maintaining Confidentiality/Privilege Protections</a:t>
            </a:r>
            <a:br>
              <a:rPr lang="en-US" altLang="en-US" sz="1800" dirty="0" smtClean="0"/>
            </a:br>
            <a:endParaRPr lang="en-US" altLang="en-US" sz="1800" dirty="0" smtClean="0"/>
          </a:p>
          <a:p>
            <a:pPr lvl="1" eaLnBrk="1" hangingPunct="1"/>
            <a:r>
              <a:rPr lang="en-US" altLang="en-US" sz="1800" dirty="0" smtClean="0"/>
              <a:t>Body that manages the collection, management, or analysis of information for reporting to or by a PSO (CFR Part 3.20 (b)(2))</a:t>
            </a:r>
          </a:p>
          <a:p>
            <a:pPr lvl="2" eaLnBrk="1" hangingPunct="1"/>
            <a:r>
              <a:rPr lang="en-US" altLang="en-US" dirty="0" smtClean="0"/>
              <a:t>Determines which data collected for the PSO is actually sent to the PSO and becomes Patient Safety Work Product (PSWP)</a:t>
            </a:r>
          </a:p>
          <a:p>
            <a:pPr lvl="2" eaLnBrk="1" hangingPunct="1"/>
            <a:r>
              <a:rPr lang="en-US" altLang="en-US" dirty="0" smtClean="0"/>
              <a:t>PSES analysis to determine which data is sent to the PSO is protected from discovery as PSWP</a:t>
            </a:r>
          </a:p>
          <a:p>
            <a:pPr eaLnBrk="1" hangingPunct="1"/>
            <a:endParaRPr lang="en-US" altLang="en-US" sz="2000" dirty="0" smtClean="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a:t>
            </a:fld>
            <a:endParaRPr lang="en-US" dirty="0"/>
          </a:p>
        </p:txBody>
      </p:sp>
    </p:spTree>
    <p:extLst>
      <p:ext uri="{BB962C8B-B14F-4D97-AF65-F5344CB8AC3E}">
        <p14:creationId xmlns:p14="http://schemas.microsoft.com/office/powerpoint/2010/main" val="441610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title"/>
          </p:nvPr>
        </p:nvSpPr>
        <p:spPr>
          <a:xfrm>
            <a:off x="406400" y="515938"/>
            <a:ext cx="8455025" cy="855662"/>
          </a:xfrm>
        </p:spPr>
        <p:txBody>
          <a:bodyPr/>
          <a:lstStyle/>
          <a:p>
            <a:pPr algn="l" eaLnBrk="1" hangingPunct="1"/>
            <a:r>
              <a:rPr lang="en-US" altLang="en-US" sz="2000" b="1" dirty="0" smtClean="0">
                <a:solidFill>
                  <a:schemeClr val="tx1"/>
                </a:solidFill>
              </a:rPr>
              <a:t>Recent PSO </a:t>
            </a:r>
            <a:r>
              <a:rPr lang="en-US" altLang="en-US" sz="2000" b="1" i="1" dirty="0" smtClean="0">
                <a:solidFill>
                  <a:schemeClr val="tx1"/>
                </a:solidFill>
              </a:rPr>
              <a:t>Trial</a:t>
            </a:r>
            <a:r>
              <a:rPr lang="en-US" altLang="en-US" sz="2000" b="1" dirty="0" smtClean="0">
                <a:solidFill>
                  <a:schemeClr val="tx1"/>
                </a:solidFill>
              </a:rPr>
              <a:t> Court Decisions </a:t>
            </a:r>
            <a:br>
              <a:rPr lang="en-US" altLang="en-US" sz="2000" b="1" dirty="0" smtClean="0">
                <a:solidFill>
                  <a:schemeClr val="tx1"/>
                </a:solidFill>
              </a:rPr>
            </a:br>
            <a:r>
              <a:rPr lang="en-US" altLang="en-US" sz="1600" b="0" i="1" u="sng" dirty="0" smtClean="0">
                <a:solidFill>
                  <a:schemeClr val="tx1"/>
                </a:solidFill>
              </a:rPr>
              <a:t>Morgan v. Community Medical Center Healthcare System</a:t>
            </a:r>
            <a:r>
              <a:rPr lang="en-US" altLang="en-US" sz="1600" b="0" i="1" dirty="0" smtClean="0">
                <a:solidFill>
                  <a:schemeClr val="tx1"/>
                </a:solidFill>
              </a:rPr>
              <a:t> (Pennsylvania, 6/15/2011)</a:t>
            </a:r>
          </a:p>
        </p:txBody>
      </p:sp>
      <p:sp>
        <p:nvSpPr>
          <p:cNvPr id="39939" name="Rectangle 9"/>
          <p:cNvSpPr>
            <a:spLocks noGrp="1" noChangeArrowheads="1"/>
          </p:cNvSpPr>
          <p:nvPr>
            <p:ph idx="1"/>
          </p:nvPr>
        </p:nvSpPr>
        <p:spPr>
          <a:xfrm>
            <a:off x="533401" y="1524000"/>
            <a:ext cx="8229600" cy="4621212"/>
          </a:xfrm>
        </p:spPr>
        <p:txBody>
          <a:bodyPr/>
          <a:lstStyle/>
          <a:p>
            <a:pPr eaLnBrk="1" hangingPunct="1">
              <a:buFont typeface="Wingdings" panose="05000000000000000000" pitchFamily="2" charset="2"/>
              <a:buChar char="§"/>
            </a:pPr>
            <a:r>
              <a:rPr lang="en-US" altLang="en-US" sz="2200" dirty="0" smtClean="0">
                <a:latin typeface="+mn-lt"/>
              </a:rPr>
              <a:t>Case involves a malpractice suit filed against a hospital claiming that it negligently discharged the plaintiff from the emergency room who had sustained injuries as a result of a motorcycle injury.</a:t>
            </a:r>
          </a:p>
          <a:p>
            <a:pPr eaLnBrk="1" hangingPunct="1">
              <a:buFont typeface="Wingdings" panose="05000000000000000000" pitchFamily="2" charset="2"/>
              <a:buChar char="§"/>
            </a:pPr>
            <a:r>
              <a:rPr lang="en-US" altLang="en-US" sz="2200" dirty="0" smtClean="0">
                <a:latin typeface="+mn-lt"/>
              </a:rPr>
              <a:t>Plaintiff contends that he received IV morphine while in the ED but did not receive any evaluation of his condition prior to discharge contrary to hospital policy.  He subsequently walked out of the ED but fell, struck his head on concrete and was readmitted with a subdural hematoma.</a:t>
            </a:r>
          </a:p>
          <a:p>
            <a:pPr eaLnBrk="1" hangingPunct="1">
              <a:buFont typeface="Wingdings" panose="05000000000000000000" pitchFamily="2" charset="2"/>
              <a:buChar char="§"/>
            </a:pPr>
            <a:r>
              <a:rPr lang="en-US" altLang="en-US" sz="2200" dirty="0" smtClean="0">
                <a:latin typeface="+mn-lt"/>
              </a:rPr>
              <a:t>Plaintiff sought and obtained a trial court order for the hospital to produce an incident report regarding the event.  The hospital appealed.</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39</a:t>
            </a:fld>
            <a:endParaRPr lang="en-US" dirty="0"/>
          </a:p>
        </p:txBody>
      </p:sp>
    </p:spTree>
    <p:extLst>
      <p:ext uri="{BB962C8B-B14F-4D97-AF65-F5344CB8AC3E}">
        <p14:creationId xmlns:p14="http://schemas.microsoft.com/office/powerpoint/2010/main" val="539643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406400" y="685800"/>
            <a:ext cx="8455025" cy="68580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dirty="0">
                <a:solidFill>
                  <a:prstClr val="black"/>
                </a:solidFill>
              </a:rPr>
              <a:t>Morgan v. Community Medical Center Healthcare System</a:t>
            </a:r>
            <a:r>
              <a:rPr lang="en-US" altLang="en-US" sz="1600" i="1" dirty="0">
                <a:solidFill>
                  <a:prstClr val="black"/>
                </a:solidFill>
              </a:rPr>
              <a:t> (Pennsylvania, 6/15/2011</a:t>
            </a:r>
            <a:r>
              <a:rPr lang="en-US" altLang="en-US" sz="1600" i="1" dirty="0" smtClean="0">
                <a:solidFill>
                  <a:prstClr val="black"/>
                </a:solidFill>
              </a:rPr>
              <a:t>) </a:t>
            </a:r>
            <a:r>
              <a:rPr lang="en-US" altLang="en-US" sz="1600" i="1" cap="none" dirty="0" smtClean="0">
                <a:solidFill>
                  <a:prstClr val="black"/>
                </a:solidFill>
              </a:rPr>
              <a:t>(cont’d)</a:t>
            </a:r>
            <a:endParaRPr lang="en-US" altLang="en-US" sz="1600" b="0" dirty="0" smtClean="0"/>
          </a:p>
        </p:txBody>
      </p:sp>
      <p:sp>
        <p:nvSpPr>
          <p:cNvPr id="40963" name="Rectangle 5"/>
          <p:cNvSpPr>
            <a:spLocks noGrp="1" noChangeArrowheads="1"/>
          </p:cNvSpPr>
          <p:nvPr>
            <p:ph idx="1"/>
          </p:nvPr>
        </p:nvSpPr>
        <p:spPr>
          <a:xfrm>
            <a:off x="457201" y="1676400"/>
            <a:ext cx="8153400" cy="4621212"/>
          </a:xfrm>
        </p:spPr>
        <p:txBody>
          <a:bodyPr/>
          <a:lstStyle/>
          <a:p>
            <a:pPr eaLnBrk="1" hangingPunct="1">
              <a:buFont typeface="Wingdings" panose="05000000000000000000" pitchFamily="2" charset="2"/>
              <a:buChar char="§"/>
            </a:pPr>
            <a:r>
              <a:rPr lang="en-US" altLang="en-US" sz="2200" dirty="0" smtClean="0">
                <a:latin typeface="+mn-lt"/>
              </a:rPr>
              <a:t>Hospital argued that the incident report was privileged and not subject to discovery under both its state confidentiality statute and the PSQIA.</a:t>
            </a:r>
          </a:p>
          <a:p>
            <a:pPr eaLnBrk="1" hangingPunct="1">
              <a:buFont typeface="Wingdings" panose="05000000000000000000" pitchFamily="2" charset="2"/>
              <a:buChar char="§"/>
            </a:pPr>
            <a:r>
              <a:rPr lang="en-US" altLang="en-US" sz="2200" dirty="0" smtClean="0">
                <a:latin typeface="+mn-lt"/>
              </a:rPr>
              <a:t>With respect to the state statute, as is true in many states, the protection only applies if the hospital meets its burden of establishing that the report was solely prepared for the purpose of complying with the Pennsylvania Safety Act.</a:t>
            </a:r>
          </a:p>
          <a:p>
            <a:pPr eaLnBrk="1" hangingPunct="1">
              <a:buFont typeface="Wingdings" panose="05000000000000000000" pitchFamily="2" charset="2"/>
              <a:buChar char="§"/>
            </a:pPr>
            <a:r>
              <a:rPr lang="en-US" altLang="en-US" sz="2200" dirty="0" smtClean="0">
                <a:latin typeface="+mn-lt"/>
              </a:rPr>
              <a:t>Plaintiff argued, and the court agreed, that the report could have been prepared principally for other purposes such as for insurance, police reports, risk management, etc. and therefore the report was subject to discovery even if later submitted to a patient safety committee on the board of directors.</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40</a:t>
            </a:fld>
            <a:endParaRPr lang="en-US" dirty="0"/>
          </a:p>
        </p:txBody>
      </p:sp>
    </p:spTree>
    <p:extLst>
      <p:ext uri="{BB962C8B-B14F-4D97-AF65-F5344CB8AC3E}">
        <p14:creationId xmlns:p14="http://schemas.microsoft.com/office/powerpoint/2010/main" val="3048631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304800" y="609600"/>
            <a:ext cx="8455025" cy="99060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dirty="0">
                <a:solidFill>
                  <a:prstClr val="black"/>
                </a:solidFill>
              </a:rPr>
              <a:t>Morgan v. Community Medical Center Healthcare System</a:t>
            </a:r>
            <a:r>
              <a:rPr lang="en-US" altLang="en-US" sz="1600" i="1" dirty="0">
                <a:solidFill>
                  <a:prstClr val="black"/>
                </a:solidFill>
              </a:rPr>
              <a:t> (Pennsylvania, 6/15/2011</a:t>
            </a:r>
            <a:r>
              <a:rPr lang="en-US" altLang="en-US" sz="1600" i="1" dirty="0" smtClean="0">
                <a:solidFill>
                  <a:prstClr val="black"/>
                </a:solidFill>
              </a:rPr>
              <a:t>) </a:t>
            </a:r>
            <a:r>
              <a:rPr lang="en-US" altLang="en-US" sz="1600" i="1" cap="none" dirty="0" smtClean="0">
                <a:solidFill>
                  <a:prstClr val="black"/>
                </a:solidFill>
              </a:rPr>
              <a:t>(cont’d)</a:t>
            </a:r>
            <a:endParaRPr lang="en-US" altLang="en-US" sz="1600" b="0" dirty="0" smtClean="0"/>
          </a:p>
        </p:txBody>
      </p:sp>
      <p:sp>
        <p:nvSpPr>
          <p:cNvPr id="41987" name="Rectangle 5"/>
          <p:cNvSpPr>
            <a:spLocks noGrp="1" noChangeArrowheads="1"/>
          </p:cNvSpPr>
          <p:nvPr>
            <p:ph idx="1"/>
          </p:nvPr>
        </p:nvSpPr>
        <p:spPr>
          <a:xfrm>
            <a:off x="498475" y="1676400"/>
            <a:ext cx="8418513" cy="4648200"/>
          </a:xfrm>
        </p:spPr>
        <p:txBody>
          <a:bodyPr/>
          <a:lstStyle/>
          <a:p>
            <a:pPr marL="0" indent="0" eaLnBrk="1" hangingPunct="1">
              <a:buNone/>
            </a:pPr>
            <a:r>
              <a:rPr lang="en-US" altLang="en-US" sz="2200" dirty="0" smtClean="0">
                <a:latin typeface="+mn-lt"/>
              </a:rPr>
              <a:t>With respect to the PSQIA, the court applied a similar analysis – was the incident report collected, maintained or developed separately or does it exist separately from a PSES.  If so, even if reported to a PSO, it is not protected.</a:t>
            </a:r>
          </a:p>
          <a:p>
            <a:pPr eaLnBrk="1" hangingPunct="1">
              <a:buFont typeface="Wingdings" panose="05000000000000000000" pitchFamily="2" charset="2"/>
              <a:buChar char="§"/>
            </a:pPr>
            <a:r>
              <a:rPr lang="en-US" altLang="en-US" sz="2200" dirty="0" smtClean="0">
                <a:latin typeface="+mn-lt"/>
              </a:rPr>
              <a:t>As with the state statute, court determined that hospital had not met its burden of establishing that the report “was prepared </a:t>
            </a:r>
            <a:r>
              <a:rPr lang="en-US" altLang="en-US" sz="2200" u="sng" dirty="0" smtClean="0">
                <a:latin typeface="+mn-lt"/>
              </a:rPr>
              <a:t>solely </a:t>
            </a:r>
            <a:r>
              <a:rPr lang="en-US" altLang="en-US" sz="2200" dirty="0" smtClean="0">
                <a:latin typeface="+mn-lt"/>
              </a:rPr>
              <a:t>for reporting to a patient safety organization and not also for another purpose.”</a:t>
            </a:r>
          </a:p>
          <a:p>
            <a:pPr marL="0" indent="0" eaLnBrk="1" hangingPunct="1">
              <a:buNone/>
            </a:pPr>
            <a:r>
              <a:rPr lang="en-US" altLang="en-US" sz="2200" dirty="0" smtClean="0">
                <a:latin typeface="+mn-lt"/>
              </a:rPr>
              <a:t/>
            </a:r>
            <a:br>
              <a:rPr lang="en-US" altLang="en-US" sz="2200" dirty="0" smtClean="0">
                <a:latin typeface="+mn-lt"/>
              </a:rPr>
            </a:br>
            <a:endParaRPr lang="en-US" altLang="en-US" sz="2200" dirty="0" smtClean="0">
              <a:latin typeface="+mn-lt"/>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41</a:t>
            </a:fld>
            <a:endParaRPr lang="en-US" dirty="0"/>
          </a:p>
        </p:txBody>
      </p:sp>
    </p:spTree>
    <p:extLst>
      <p:ext uri="{BB962C8B-B14F-4D97-AF65-F5344CB8AC3E}">
        <p14:creationId xmlns:p14="http://schemas.microsoft.com/office/powerpoint/2010/main" val="4251438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533400" y="609600"/>
            <a:ext cx="8150225" cy="67945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dirty="0" err="1" smtClean="0">
                <a:solidFill>
                  <a:prstClr val="black"/>
                </a:solidFill>
              </a:rPr>
              <a:t>F</a:t>
            </a:r>
            <a:r>
              <a:rPr lang="en-US" altLang="en-US" sz="1600" i="1" u="sng" cap="none" dirty="0" err="1" smtClean="0">
                <a:solidFill>
                  <a:prstClr val="black"/>
                </a:solidFill>
              </a:rPr>
              <a:t>rancher</a:t>
            </a:r>
            <a:r>
              <a:rPr lang="en-US" altLang="en-US" sz="1600" i="1" u="sng" cap="none" dirty="0" smtClean="0">
                <a:solidFill>
                  <a:prstClr val="black"/>
                </a:solidFill>
              </a:rPr>
              <a:t> v. Shields</a:t>
            </a:r>
            <a:r>
              <a:rPr lang="en-US" altLang="en-US" sz="1600" cap="none" dirty="0" smtClean="0">
                <a:solidFill>
                  <a:prstClr val="black"/>
                </a:solidFill>
              </a:rPr>
              <a:t> (Kentucky, 8/16/2011)</a:t>
            </a:r>
            <a:endParaRPr lang="en-US" altLang="en-US" sz="1800" b="0" dirty="0" smtClean="0"/>
          </a:p>
        </p:txBody>
      </p:sp>
      <p:sp>
        <p:nvSpPr>
          <p:cNvPr id="43011" name="Rectangle 5"/>
          <p:cNvSpPr>
            <a:spLocks noGrp="1" noChangeArrowheads="1"/>
          </p:cNvSpPr>
          <p:nvPr>
            <p:ph idx="1"/>
          </p:nvPr>
        </p:nvSpPr>
        <p:spPr>
          <a:xfrm>
            <a:off x="533401" y="2133600"/>
            <a:ext cx="7924800" cy="4621212"/>
          </a:xfrm>
        </p:spPr>
        <p:txBody>
          <a:bodyPr/>
          <a:lstStyle/>
          <a:p>
            <a:pPr eaLnBrk="1" hangingPunct="1">
              <a:buFont typeface="Wingdings" panose="05000000000000000000" pitchFamily="2" charset="2"/>
              <a:buChar char="§"/>
            </a:pPr>
            <a:r>
              <a:rPr lang="en-US" altLang="en-US" sz="2200" dirty="0" smtClean="0">
                <a:latin typeface="+mn-lt"/>
              </a:rPr>
              <a:t>Case involved a medical malpractice action in which plaintiff sought to compel discovery of documents including sentinel event record and a root cause analysis prepared by defendant hospital.</a:t>
            </a:r>
          </a:p>
          <a:p>
            <a:pPr eaLnBrk="1" hangingPunct="1">
              <a:buFont typeface="Wingdings" panose="05000000000000000000" pitchFamily="2" charset="2"/>
              <a:buChar char="§"/>
            </a:pPr>
            <a:r>
              <a:rPr lang="en-US" altLang="en-US" sz="2200" dirty="0" smtClean="0">
                <a:latin typeface="+mn-lt"/>
              </a:rPr>
              <a:t>Hospital asserted attorney-client communications, work product and PSQIA protections.</a:t>
            </a:r>
          </a:p>
          <a:p>
            <a:pPr eaLnBrk="1" hangingPunct="1"/>
            <a:endParaRPr lang="en-US" altLang="en-US" sz="2000" dirty="0" smtClean="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42</a:t>
            </a:fld>
            <a:endParaRPr lang="en-US" dirty="0"/>
          </a:p>
        </p:txBody>
      </p:sp>
    </p:spTree>
    <p:extLst>
      <p:ext uri="{BB962C8B-B14F-4D97-AF65-F5344CB8AC3E}">
        <p14:creationId xmlns:p14="http://schemas.microsoft.com/office/powerpoint/2010/main" val="4227608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57200" y="685800"/>
            <a:ext cx="8455025" cy="67945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dirty="0" err="1">
                <a:solidFill>
                  <a:prstClr val="black"/>
                </a:solidFill>
              </a:rPr>
              <a:t>F</a:t>
            </a:r>
            <a:r>
              <a:rPr lang="en-US" altLang="en-US" sz="1600" i="1" u="sng" cap="none" dirty="0" err="1">
                <a:solidFill>
                  <a:prstClr val="black"/>
                </a:solidFill>
              </a:rPr>
              <a:t>rancher</a:t>
            </a:r>
            <a:r>
              <a:rPr lang="en-US" altLang="en-US" sz="1600" i="1" u="sng" cap="none" dirty="0">
                <a:solidFill>
                  <a:prstClr val="black"/>
                </a:solidFill>
              </a:rPr>
              <a:t> v. Shields</a:t>
            </a:r>
            <a:r>
              <a:rPr lang="en-US" altLang="en-US" sz="1600" cap="none" dirty="0">
                <a:solidFill>
                  <a:prstClr val="black"/>
                </a:solidFill>
              </a:rPr>
              <a:t> (Kentucky, 8/16/2011</a:t>
            </a:r>
            <a:r>
              <a:rPr lang="en-US" altLang="en-US" sz="1600" cap="none" dirty="0" smtClean="0">
                <a:solidFill>
                  <a:prstClr val="black"/>
                </a:solidFill>
              </a:rPr>
              <a:t>) (cont’d)</a:t>
            </a:r>
            <a:endParaRPr lang="en-US" altLang="en-US" sz="1800" b="0" cap="none" dirty="0" smtClean="0"/>
          </a:p>
        </p:txBody>
      </p:sp>
      <p:sp>
        <p:nvSpPr>
          <p:cNvPr id="44035" name="Rectangle 5"/>
          <p:cNvSpPr>
            <a:spLocks noGrp="1" noChangeArrowheads="1"/>
          </p:cNvSpPr>
          <p:nvPr>
            <p:ph idx="1"/>
          </p:nvPr>
        </p:nvSpPr>
        <p:spPr>
          <a:xfrm>
            <a:off x="609600" y="1600200"/>
            <a:ext cx="8418513" cy="4392612"/>
          </a:xfrm>
        </p:spPr>
        <p:txBody>
          <a:bodyPr/>
          <a:lstStyle/>
          <a:p>
            <a:pPr lvl="1" eaLnBrk="1" hangingPunct="1"/>
            <a:endParaRPr lang="en-US" altLang="en-US" sz="2000" dirty="0" smtClean="0"/>
          </a:p>
          <a:p>
            <a:pPr lvl="1" eaLnBrk="1" hangingPunct="1"/>
            <a:r>
              <a:rPr lang="en-US" altLang="en-US" sz="2000" dirty="0" smtClean="0">
                <a:latin typeface="+mn-lt"/>
              </a:rPr>
              <a:t>Keep in mind that the Kentucky Supreme Court has struck down three legislative attempts to provide confidentiality protection for peer review activity in malpractice cases.</a:t>
            </a:r>
          </a:p>
          <a:p>
            <a:pPr eaLnBrk="1" hangingPunct="1">
              <a:buFont typeface="Wingdings" panose="05000000000000000000" pitchFamily="2" charset="2"/>
              <a:buChar char="§"/>
            </a:pPr>
            <a:r>
              <a:rPr lang="en-US" altLang="en-US" sz="2200" dirty="0" smtClean="0">
                <a:latin typeface="+mn-lt"/>
              </a:rPr>
              <a:t>Because the requested documents were prepared for the “purpose of complying [with] [T]he Joint Commission’s requirements and for the purpose of providing information to its patient safety organization”, it was not intended for or prepared solely for the purpose rendering legal services and therefore, documents were not protected under any of the attorney-client privileges.</a:t>
            </a:r>
          </a:p>
          <a:p>
            <a:pPr eaLnBrk="1" hangingPunct="1"/>
            <a:endParaRPr lang="en-US" altLang="en-US" sz="2200" dirty="0" smtClean="0">
              <a:latin typeface="+mn-lt"/>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43</a:t>
            </a:fld>
            <a:endParaRPr lang="en-US" dirty="0"/>
          </a:p>
        </p:txBody>
      </p:sp>
    </p:spTree>
    <p:extLst>
      <p:ext uri="{BB962C8B-B14F-4D97-AF65-F5344CB8AC3E}">
        <p14:creationId xmlns:p14="http://schemas.microsoft.com/office/powerpoint/2010/main" val="4095100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406400" y="685800"/>
            <a:ext cx="8455025" cy="76200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dirty="0" err="1">
                <a:solidFill>
                  <a:prstClr val="black"/>
                </a:solidFill>
              </a:rPr>
              <a:t>F</a:t>
            </a:r>
            <a:r>
              <a:rPr lang="en-US" altLang="en-US" sz="1600" i="1" u="sng" cap="none" dirty="0" err="1">
                <a:solidFill>
                  <a:prstClr val="black"/>
                </a:solidFill>
              </a:rPr>
              <a:t>rancher</a:t>
            </a:r>
            <a:r>
              <a:rPr lang="en-US" altLang="en-US" sz="1600" i="1" u="sng" cap="none" dirty="0">
                <a:solidFill>
                  <a:prstClr val="black"/>
                </a:solidFill>
              </a:rPr>
              <a:t> v. Shields</a:t>
            </a:r>
            <a:r>
              <a:rPr lang="en-US" altLang="en-US" sz="1600" cap="none" dirty="0">
                <a:solidFill>
                  <a:prstClr val="black"/>
                </a:solidFill>
              </a:rPr>
              <a:t> (Kentucky, 8/16/2011) (cont’d)</a:t>
            </a:r>
            <a:endParaRPr lang="en-US" altLang="en-US" sz="1600" b="0" dirty="0" smtClean="0"/>
          </a:p>
        </p:txBody>
      </p:sp>
      <p:sp>
        <p:nvSpPr>
          <p:cNvPr id="45059" name="Rectangle 5"/>
          <p:cNvSpPr>
            <a:spLocks noGrp="1" noChangeArrowheads="1"/>
          </p:cNvSpPr>
          <p:nvPr>
            <p:ph idx="1"/>
          </p:nvPr>
        </p:nvSpPr>
        <p:spPr>
          <a:xfrm>
            <a:off x="498475" y="1447800"/>
            <a:ext cx="8418513" cy="4876800"/>
          </a:xfrm>
        </p:spPr>
        <p:txBody>
          <a:bodyPr/>
          <a:lstStyle/>
          <a:p>
            <a:pPr eaLnBrk="1" hangingPunct="1"/>
            <a:endParaRPr lang="en-US" altLang="en-US" sz="2000" dirty="0" smtClean="0"/>
          </a:p>
          <a:p>
            <a:pPr eaLnBrk="1" hangingPunct="1">
              <a:buFont typeface="Wingdings" panose="05000000000000000000" pitchFamily="2" charset="2"/>
              <a:buChar char="§"/>
            </a:pPr>
            <a:r>
              <a:rPr lang="en-US" altLang="en-US" sz="2000" dirty="0" smtClean="0">
                <a:latin typeface="+mn-lt"/>
              </a:rPr>
              <a:t>In noting that no Kentucky court had addressed either the issue of PSQIA protections or the issue of pre-emption, i.e., “a state law that conflicts with federal law is without effect”, court cited favorably to </a:t>
            </a:r>
            <a:r>
              <a:rPr lang="en-US" altLang="en-US" sz="2000" i="1" u="sng" dirty="0" smtClean="0">
                <a:latin typeface="+mn-lt"/>
              </a:rPr>
              <a:t>K.D. ex rel Dieffebach v. U.S.</a:t>
            </a:r>
            <a:r>
              <a:rPr lang="en-US" altLang="en-US" sz="2000" dirty="0" smtClean="0">
                <a:latin typeface="+mn-lt"/>
              </a:rPr>
              <a:t> (715 F Supp 2d 587) (D. Del. 2010).</a:t>
            </a:r>
          </a:p>
          <a:p>
            <a:pPr eaLnBrk="1" hangingPunct="1">
              <a:buFont typeface="Wingdings" panose="05000000000000000000" pitchFamily="2" charset="2"/>
              <a:buChar char="§"/>
            </a:pPr>
            <a:r>
              <a:rPr lang="en-US" altLang="en-US" sz="2000" dirty="0" smtClean="0">
                <a:latin typeface="+mn-lt"/>
              </a:rPr>
              <a:t>Although it did not apply the PSQIA in the context of a request to discover an NIH cardiac study, the </a:t>
            </a:r>
            <a:r>
              <a:rPr lang="en-US" altLang="en-US" sz="2000" u="sng" dirty="0" smtClean="0">
                <a:latin typeface="+mn-lt"/>
              </a:rPr>
              <a:t>Francher</a:t>
            </a:r>
            <a:r>
              <a:rPr lang="en-US" altLang="en-US" sz="2000" dirty="0" smtClean="0">
                <a:latin typeface="+mn-lt"/>
              </a:rPr>
              <a:t> Court, citing to </a:t>
            </a:r>
            <a:r>
              <a:rPr lang="en-US" altLang="en-US" sz="2000" u="sng" dirty="0" smtClean="0">
                <a:latin typeface="+mn-lt"/>
              </a:rPr>
              <a:t>K.D.</a:t>
            </a:r>
            <a:r>
              <a:rPr lang="en-US" altLang="en-US" sz="2000" dirty="0" smtClean="0">
                <a:latin typeface="+mn-lt"/>
              </a:rPr>
              <a:t>, stated:</a:t>
            </a:r>
          </a:p>
          <a:p>
            <a:pPr marL="914400" lvl="1" indent="0" eaLnBrk="1" hangingPunct="1">
              <a:buFontTx/>
              <a:buNone/>
            </a:pPr>
            <a:r>
              <a:rPr lang="en-US" altLang="en-US" sz="1800" dirty="0" smtClean="0">
                <a:latin typeface="+mn-lt"/>
              </a:rPr>
              <a:t>“The Court then went on to discuss the Patent Safety Quality improvement Act of 2005.  The Court noted that the Act, ‘announces a more general approval of the medical peer review process and more sweeping evidentiary protections for materials used therein’, and then concluded that, since the same type of peer review system was in place at the National Institutes of Health, the privilege should apply to protect data from discovery.”</a:t>
            </a:r>
          </a:p>
          <a:p>
            <a:pPr eaLnBrk="1" hangingPunct="1"/>
            <a:endParaRPr lang="en-US" altLang="en-US" sz="1800" dirty="0" smtClean="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44</a:t>
            </a:fld>
            <a:endParaRPr lang="en-US" dirty="0"/>
          </a:p>
        </p:txBody>
      </p:sp>
    </p:spTree>
    <p:extLst>
      <p:ext uri="{BB962C8B-B14F-4D97-AF65-F5344CB8AC3E}">
        <p14:creationId xmlns:p14="http://schemas.microsoft.com/office/powerpoint/2010/main" val="1094449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406400" y="762000"/>
            <a:ext cx="8455025" cy="68580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dirty="0" err="1">
                <a:solidFill>
                  <a:prstClr val="black"/>
                </a:solidFill>
              </a:rPr>
              <a:t>F</a:t>
            </a:r>
            <a:r>
              <a:rPr lang="en-US" altLang="en-US" sz="1600" i="1" u="sng" cap="none" dirty="0" err="1">
                <a:solidFill>
                  <a:prstClr val="black"/>
                </a:solidFill>
              </a:rPr>
              <a:t>rancher</a:t>
            </a:r>
            <a:r>
              <a:rPr lang="en-US" altLang="en-US" sz="1600" i="1" u="sng" cap="none" dirty="0">
                <a:solidFill>
                  <a:prstClr val="black"/>
                </a:solidFill>
              </a:rPr>
              <a:t> v. Shields</a:t>
            </a:r>
            <a:r>
              <a:rPr lang="en-US" altLang="en-US" sz="1600" cap="none" dirty="0">
                <a:solidFill>
                  <a:prstClr val="black"/>
                </a:solidFill>
              </a:rPr>
              <a:t> (Kentucky, 8/16/2011) (cont’d)</a:t>
            </a:r>
            <a:endParaRPr lang="en-US" altLang="en-US" sz="1600" b="0" dirty="0" smtClean="0"/>
          </a:p>
        </p:txBody>
      </p:sp>
      <p:sp>
        <p:nvSpPr>
          <p:cNvPr id="46083" name="Rectangle 5"/>
          <p:cNvSpPr>
            <a:spLocks noGrp="1" noChangeArrowheads="1"/>
          </p:cNvSpPr>
          <p:nvPr>
            <p:ph idx="1"/>
          </p:nvPr>
        </p:nvSpPr>
        <p:spPr>
          <a:xfrm>
            <a:off x="498475" y="1752600"/>
            <a:ext cx="8188325" cy="4572000"/>
          </a:xfrm>
        </p:spPr>
        <p:txBody>
          <a:bodyPr/>
          <a:lstStyle/>
          <a:p>
            <a:pPr eaLnBrk="1" hangingPunct="1">
              <a:lnSpc>
                <a:spcPct val="105000"/>
              </a:lnSpc>
              <a:buFont typeface="Wingdings" panose="05000000000000000000" pitchFamily="2" charset="2"/>
              <a:buChar char="§"/>
            </a:pPr>
            <a:r>
              <a:rPr lang="en-US" altLang="en-US" sz="2000" dirty="0" smtClean="0">
                <a:latin typeface="+mn-lt"/>
              </a:rPr>
              <a:t>Regarding the issue of pre-emption, the Court identified the Senate’s intent under the PSQIA to move beyond blame and punishment relating to health care errors and instead to encourage a “culture of safety” by providing broad confidentiality and privilege protections.</a:t>
            </a:r>
          </a:p>
          <a:p>
            <a:pPr>
              <a:buFont typeface="Wingdings" panose="05000000000000000000" pitchFamily="2" charset="2"/>
              <a:buChar char="§"/>
            </a:pPr>
            <a:r>
              <a:rPr lang="en-US" altLang="en-US" sz="2000" dirty="0">
                <a:latin typeface="+mn-lt"/>
              </a:rPr>
              <a:t>“Thus, there is a clear statement of a Congressional intent that such communications be protected in order to foster openness in the interest of improved patient safety.  The court therefore finds that the area has been preempted by federal law.”</a:t>
            </a:r>
          </a:p>
          <a:p>
            <a:pPr>
              <a:buFont typeface="Wingdings" panose="05000000000000000000" pitchFamily="2" charset="2"/>
              <a:buChar char="§"/>
            </a:pPr>
            <a:r>
              <a:rPr lang="en-US" altLang="en-US" sz="2000" dirty="0">
                <a:latin typeface="+mn-lt"/>
              </a:rPr>
              <a:t>In addressing Section 3.20, Subsection 2(B)(iii)(A), which defines “patient safety work product,” and would seem to allow for the discovery of PSWP in a “criminal, civil or administrative proceeding”, the court determined that such discovery “could have a chilling effect on accurate reporting of such events.”</a:t>
            </a:r>
          </a:p>
          <a:p>
            <a:pPr eaLnBrk="1" hangingPunct="1">
              <a:lnSpc>
                <a:spcPct val="105000"/>
              </a:lnSpc>
              <a:buFont typeface="Wingdings" panose="05000000000000000000" pitchFamily="2" charset="2"/>
              <a:buChar char="§"/>
            </a:pPr>
            <a:endParaRPr lang="en-US" altLang="en-US" sz="2000" dirty="0" smtClean="0">
              <a:latin typeface="+mn-lt"/>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45</a:t>
            </a:fld>
            <a:endParaRPr lang="en-US" dirty="0"/>
          </a:p>
        </p:txBody>
      </p:sp>
    </p:spTree>
    <p:extLst>
      <p:ext uri="{BB962C8B-B14F-4D97-AF65-F5344CB8AC3E}">
        <p14:creationId xmlns:p14="http://schemas.microsoft.com/office/powerpoint/2010/main" val="2002232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381000" y="685800"/>
            <a:ext cx="8455025" cy="855662"/>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dirty="0" err="1">
                <a:solidFill>
                  <a:prstClr val="black"/>
                </a:solidFill>
              </a:rPr>
              <a:t>F</a:t>
            </a:r>
            <a:r>
              <a:rPr lang="en-US" altLang="en-US" sz="1600" i="1" u="sng" cap="none" dirty="0" err="1">
                <a:solidFill>
                  <a:prstClr val="black"/>
                </a:solidFill>
              </a:rPr>
              <a:t>rancher</a:t>
            </a:r>
            <a:r>
              <a:rPr lang="en-US" altLang="en-US" sz="1600" i="1" u="sng" cap="none" dirty="0">
                <a:solidFill>
                  <a:prstClr val="black"/>
                </a:solidFill>
              </a:rPr>
              <a:t> v. Shields</a:t>
            </a:r>
            <a:r>
              <a:rPr lang="en-US" altLang="en-US" sz="1600" cap="none" dirty="0">
                <a:solidFill>
                  <a:prstClr val="black"/>
                </a:solidFill>
              </a:rPr>
              <a:t> (Kentucky, 8/16/2011) (cont’d)</a:t>
            </a:r>
            <a:endParaRPr lang="en-US" altLang="en-US" sz="1800" b="0" dirty="0" smtClean="0"/>
          </a:p>
        </p:txBody>
      </p:sp>
      <p:sp>
        <p:nvSpPr>
          <p:cNvPr id="48131" name="Rectangle 5"/>
          <p:cNvSpPr>
            <a:spLocks noGrp="1" noChangeArrowheads="1"/>
          </p:cNvSpPr>
          <p:nvPr>
            <p:ph idx="1"/>
          </p:nvPr>
        </p:nvSpPr>
        <p:spPr/>
        <p:txBody>
          <a:bodyPr/>
          <a:lstStyle/>
          <a:p>
            <a:pPr lvl="1" eaLnBrk="1" hangingPunct="1"/>
            <a:r>
              <a:rPr lang="en-US" altLang="en-US" sz="2000" dirty="0" smtClean="0">
                <a:latin typeface="+mn-lt"/>
              </a:rPr>
              <a:t>Court fails to note that this section only applies to information that is </a:t>
            </a:r>
            <a:r>
              <a:rPr lang="en-US" altLang="en-US" sz="2000" u="sng" dirty="0" smtClean="0">
                <a:latin typeface="+mn-lt"/>
              </a:rPr>
              <a:t>not </a:t>
            </a:r>
            <a:r>
              <a:rPr lang="en-US" altLang="en-US" sz="2000" dirty="0" smtClean="0">
                <a:latin typeface="+mn-lt"/>
              </a:rPr>
              <a:t>PSWP.</a:t>
            </a:r>
          </a:p>
          <a:p>
            <a:pPr eaLnBrk="1" hangingPunct="1">
              <a:buFont typeface="Wingdings" panose="05000000000000000000" pitchFamily="2" charset="2"/>
              <a:buChar char="§"/>
            </a:pPr>
            <a:r>
              <a:rPr lang="en-US" altLang="en-US" sz="2200" dirty="0" smtClean="0">
                <a:latin typeface="+mn-lt"/>
              </a:rPr>
              <a:t>Court further noted that the underlying facts, (such as a medical record) are not protected and can be given to an expert for analysis.</a:t>
            </a:r>
          </a:p>
          <a:p>
            <a:pPr eaLnBrk="1" hangingPunct="1">
              <a:buFont typeface="Wingdings" panose="05000000000000000000" pitchFamily="2" charset="2"/>
              <a:buChar char="§"/>
            </a:pPr>
            <a:r>
              <a:rPr lang="en-US" altLang="en-US" sz="2200" dirty="0" smtClean="0">
                <a:latin typeface="+mn-lt"/>
              </a:rPr>
              <a:t>That this information is submitted to other entities, such as the Joint Commission was “not dispositive.”</a:t>
            </a:r>
          </a:p>
          <a:p>
            <a:pPr eaLnBrk="1" hangingPunct="1">
              <a:buFont typeface="Wingdings" panose="05000000000000000000" pitchFamily="2" charset="2"/>
              <a:buChar char="§"/>
            </a:pPr>
            <a:r>
              <a:rPr lang="en-US" altLang="en-US" sz="2200" dirty="0" smtClean="0">
                <a:latin typeface="+mn-lt"/>
              </a:rPr>
              <a:t>Court granted a protective order “as to the sentinel event and root cause analysis materials reported to its patient safety organization as well as its policies and procedures.”</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46</a:t>
            </a:fld>
            <a:endParaRPr lang="en-US" dirty="0"/>
          </a:p>
        </p:txBody>
      </p:sp>
    </p:spTree>
    <p:extLst>
      <p:ext uri="{BB962C8B-B14F-4D97-AF65-F5344CB8AC3E}">
        <p14:creationId xmlns:p14="http://schemas.microsoft.com/office/powerpoint/2010/main" val="1809601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06400" y="685800"/>
            <a:ext cx="8455025" cy="76200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r>
              <a:rPr lang="en-US" altLang="en-US" sz="2000" b="1" dirty="0" smtClean="0">
                <a:solidFill>
                  <a:prstClr val="black"/>
                </a:solidFill>
              </a:rPr>
              <a:t/>
            </a:r>
            <a:br>
              <a:rPr lang="en-US" altLang="en-US" sz="2000" b="1" dirty="0" smtClean="0">
                <a:solidFill>
                  <a:prstClr val="black"/>
                </a:solidFill>
              </a:rPr>
            </a:br>
            <a:r>
              <a:rPr lang="en-US" altLang="en-US" sz="1600" i="1" u="sng" cap="none" dirty="0" smtClean="0">
                <a:solidFill>
                  <a:prstClr val="black"/>
                </a:solidFill>
              </a:rPr>
              <a:t>Tibbs v. </a:t>
            </a:r>
            <a:r>
              <a:rPr lang="en-US" altLang="en-US" sz="1600" i="1" u="sng" cap="none" dirty="0" err="1" smtClean="0">
                <a:solidFill>
                  <a:prstClr val="black"/>
                </a:solidFill>
              </a:rPr>
              <a:t>Bunnel</a:t>
            </a:r>
            <a:r>
              <a:rPr lang="en-US" altLang="en-US" sz="1600" i="1" u="sng" cap="none" dirty="0" smtClean="0">
                <a:solidFill>
                  <a:prstClr val="black"/>
                </a:solidFill>
              </a:rPr>
              <a:t>; Norton v. Cunningham</a:t>
            </a:r>
            <a:r>
              <a:rPr lang="en-US" altLang="en-US" sz="1600" cap="none" dirty="0" smtClean="0">
                <a:solidFill>
                  <a:prstClr val="black"/>
                </a:solidFill>
              </a:rPr>
              <a:t> (2012)</a:t>
            </a:r>
            <a:endParaRPr lang="en-US" altLang="en-US" sz="2800" u="sng" dirty="0" smtClean="0"/>
          </a:p>
        </p:txBody>
      </p:sp>
      <p:sp>
        <p:nvSpPr>
          <p:cNvPr id="49155" name="Content Placeholder 2"/>
          <p:cNvSpPr>
            <a:spLocks noGrp="1"/>
          </p:cNvSpPr>
          <p:nvPr>
            <p:ph idx="1"/>
          </p:nvPr>
        </p:nvSpPr>
        <p:spPr/>
        <p:txBody>
          <a:bodyPr/>
          <a:lstStyle/>
          <a:p>
            <a:r>
              <a:rPr lang="en-US" altLang="en-US" sz="2200" dirty="0" smtClean="0">
                <a:latin typeface="+mn-lt"/>
              </a:rPr>
              <a:t>Both cases involve medical malpractice actions in which the plaintiffs sought to discover incident reports, patient safety and quality improvement reports and peer review information.</a:t>
            </a:r>
          </a:p>
          <a:p>
            <a:r>
              <a:rPr lang="en-US" altLang="en-US" sz="2200" dirty="0" smtClean="0">
                <a:latin typeface="+mn-lt"/>
              </a:rPr>
              <a:t>Each of the defendants refused to turn over the requested materials arguing that they had been collected as part of their respective PSEDS for the purpose of reporting to a PSO.</a:t>
            </a:r>
          </a:p>
          <a:p>
            <a:r>
              <a:rPr lang="en-US" altLang="en-US" sz="2200" dirty="0" smtClean="0">
                <a:latin typeface="+mn-lt"/>
              </a:rPr>
              <a:t>Trial court in each case ordered the production of the requested documents and the defendants filed a writ of prohibition with the Kentucky Court of Appeals.</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47</a:t>
            </a:fld>
            <a:endParaRPr lang="en-US" dirty="0"/>
          </a:p>
        </p:txBody>
      </p:sp>
    </p:spTree>
    <p:extLst>
      <p:ext uri="{BB962C8B-B14F-4D97-AF65-F5344CB8AC3E}">
        <p14:creationId xmlns:p14="http://schemas.microsoft.com/office/powerpoint/2010/main" val="3649665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685800"/>
            <a:ext cx="8455025" cy="67945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br>
              <a:rPr lang="en-US" altLang="en-US" sz="2000" b="1" dirty="0">
                <a:solidFill>
                  <a:prstClr val="black"/>
                </a:solidFill>
              </a:rPr>
            </a:br>
            <a:r>
              <a:rPr lang="en-US" altLang="en-US" sz="1600" i="1" u="sng" cap="none" dirty="0">
                <a:solidFill>
                  <a:prstClr val="black"/>
                </a:solidFill>
              </a:rPr>
              <a:t>Tibbs v. </a:t>
            </a:r>
            <a:r>
              <a:rPr lang="en-US" altLang="en-US" sz="1600" i="1" u="sng" cap="none" dirty="0" err="1">
                <a:solidFill>
                  <a:prstClr val="black"/>
                </a:solidFill>
              </a:rPr>
              <a:t>Bunnel</a:t>
            </a:r>
            <a:r>
              <a:rPr lang="en-US" altLang="en-US" sz="1600" i="1" u="sng" cap="none" dirty="0">
                <a:solidFill>
                  <a:prstClr val="black"/>
                </a:solidFill>
              </a:rPr>
              <a:t>; Norton v. Cunningham</a:t>
            </a:r>
            <a:r>
              <a:rPr lang="en-US" altLang="en-US" sz="1600" cap="none" dirty="0">
                <a:solidFill>
                  <a:prstClr val="black"/>
                </a:solidFill>
              </a:rPr>
              <a:t> (2012</a:t>
            </a:r>
            <a:r>
              <a:rPr lang="en-US" altLang="en-US" sz="1600" cap="none" dirty="0" smtClean="0">
                <a:solidFill>
                  <a:prstClr val="black"/>
                </a:solidFill>
              </a:rPr>
              <a:t>) (cont’d)</a:t>
            </a:r>
            <a:endParaRPr lang="en-US" altLang="en-US" sz="2800" dirty="0" smtClean="0"/>
          </a:p>
        </p:txBody>
      </p:sp>
      <p:sp>
        <p:nvSpPr>
          <p:cNvPr id="50179" name="Content Placeholder 2"/>
          <p:cNvSpPr>
            <a:spLocks noGrp="1"/>
          </p:cNvSpPr>
          <p:nvPr>
            <p:ph idx="1"/>
          </p:nvPr>
        </p:nvSpPr>
        <p:spPr>
          <a:xfrm>
            <a:off x="457200" y="1676400"/>
            <a:ext cx="8229600" cy="3429000"/>
          </a:xfrm>
        </p:spPr>
        <p:txBody>
          <a:bodyPr/>
          <a:lstStyle/>
          <a:p>
            <a:pPr>
              <a:buFont typeface="Wingdings" panose="05000000000000000000" pitchFamily="2" charset="2"/>
              <a:buChar char="§"/>
            </a:pPr>
            <a:r>
              <a:rPr lang="en-US" altLang="en-US" sz="2000" dirty="0" smtClean="0">
                <a:latin typeface="+mn-lt"/>
              </a:rPr>
              <a:t>The Court, in nearly identical decisions, ruled that:</a:t>
            </a:r>
          </a:p>
          <a:p>
            <a:pPr lvl="1"/>
            <a:r>
              <a:rPr lang="en-US" altLang="en-US" sz="2000" dirty="0" smtClean="0">
                <a:latin typeface="+mn-lt"/>
              </a:rPr>
              <a:t>The Patient Safety Act pre-empted Kentucky state law.</a:t>
            </a:r>
          </a:p>
          <a:p>
            <a:pPr lvl="1"/>
            <a:r>
              <a:rPr lang="en-US" altLang="en-US" sz="2000" dirty="0" smtClean="0">
                <a:latin typeface="+mn-lt"/>
              </a:rPr>
              <a:t>BUT, the scope of protection under the PSA extended only to documents that “contain self-examining analysis”.  In other words, only those materials prepared by the actual treatment provider would be protected.</a:t>
            </a:r>
          </a:p>
          <a:p>
            <a:pPr>
              <a:buFont typeface="Wingdings" panose="05000000000000000000" pitchFamily="2" charset="2"/>
              <a:buChar char="§"/>
            </a:pPr>
            <a:r>
              <a:rPr lang="en-US" altLang="en-US" sz="2000" dirty="0" smtClean="0">
                <a:latin typeface="+mn-lt"/>
              </a:rPr>
              <a:t>Both hospitals filed an appeal as a matter of right to the Supreme Court of Kentucky</a:t>
            </a:r>
          </a:p>
          <a:p>
            <a:pPr>
              <a:buFont typeface="Wingdings" panose="05000000000000000000" pitchFamily="2" charset="2"/>
              <a:buChar char="§"/>
            </a:pPr>
            <a:r>
              <a:rPr lang="en-US" altLang="en-US" sz="2000" dirty="0" smtClean="0">
                <a:latin typeface="+mn-lt"/>
              </a:rPr>
              <a:t>Case were assigned in February, 2013 but decision still pending.</a:t>
            </a:r>
          </a:p>
          <a:p>
            <a:pPr>
              <a:buFont typeface="Wingdings" panose="05000000000000000000" pitchFamily="2" charset="2"/>
              <a:buChar char="§"/>
            </a:pPr>
            <a:r>
              <a:rPr lang="en-US" altLang="en-US" sz="2000" dirty="0" smtClean="0">
                <a:latin typeface="+mn-lt"/>
              </a:rPr>
              <a:t>Amicus curie briefs submitted and parties included AHA, AMA, The Joint Commission and approximately forty other parties.</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48</a:t>
            </a:fld>
            <a:endParaRPr lang="en-US" dirty="0"/>
          </a:p>
        </p:txBody>
      </p:sp>
    </p:spTree>
    <p:extLst>
      <p:ext uri="{BB962C8B-B14F-4D97-AF65-F5344CB8AC3E}">
        <p14:creationId xmlns:p14="http://schemas.microsoft.com/office/powerpoint/2010/main" val="3385122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914400"/>
            <a:ext cx="7924800" cy="762000"/>
          </a:xfrm>
        </p:spPr>
        <p:txBody>
          <a:bodyPr/>
          <a:lstStyle/>
          <a:p>
            <a:r>
              <a:rPr lang="en-US" altLang="en-US" dirty="0"/>
              <a:t>2.	Define a Patient Safety Evaluation System (“PSES”) </a:t>
            </a:r>
            <a:r>
              <a:rPr lang="en-US" altLang="en-US" sz="1200" dirty="0"/>
              <a:t>(continued)</a:t>
            </a:r>
            <a:endParaRPr lang="en-US" dirty="0"/>
          </a:p>
        </p:txBody>
      </p:sp>
      <p:sp>
        <p:nvSpPr>
          <p:cNvPr id="7171" name="Rectangle 3"/>
          <p:cNvSpPr>
            <a:spLocks noGrp="1" noChangeArrowheads="1"/>
          </p:cNvSpPr>
          <p:nvPr>
            <p:ph sz="quarter" idx="16"/>
          </p:nvPr>
        </p:nvSpPr>
        <p:spPr>
          <a:xfrm>
            <a:off x="838200" y="1524000"/>
            <a:ext cx="7543800" cy="5029200"/>
          </a:xfrm>
        </p:spPr>
        <p:txBody>
          <a:bodyPr/>
          <a:lstStyle/>
          <a:p>
            <a:pPr eaLnBrk="1" hangingPunct="1">
              <a:spcBef>
                <a:spcPts val="600"/>
              </a:spcBef>
              <a:spcAft>
                <a:spcPct val="0"/>
              </a:spcAft>
            </a:pPr>
            <a:r>
              <a:rPr lang="en-US" altLang="en-US" sz="1800" dirty="0" smtClean="0"/>
              <a:t>Establish and Implement a Patient Safety Evaluation </a:t>
            </a:r>
            <a:br>
              <a:rPr lang="en-US" altLang="en-US" sz="1800" dirty="0" smtClean="0"/>
            </a:br>
            <a:r>
              <a:rPr lang="en-US" altLang="en-US" sz="1800" dirty="0" smtClean="0"/>
              <a:t>System (PSES), that:</a:t>
            </a:r>
            <a:br>
              <a:rPr lang="en-US" altLang="en-US" sz="1800" dirty="0" smtClean="0"/>
            </a:br>
            <a:endParaRPr lang="en-US" altLang="en-US" sz="1800" dirty="0" smtClean="0"/>
          </a:p>
          <a:p>
            <a:pPr lvl="1" eaLnBrk="1" hangingPunct="1">
              <a:spcBef>
                <a:spcPts val="600"/>
              </a:spcBef>
              <a:spcAft>
                <a:spcPct val="0"/>
              </a:spcAft>
            </a:pPr>
            <a:r>
              <a:rPr lang="en-US" altLang="en-US" sz="1800" b="0" dirty="0" smtClean="0"/>
              <a:t>Collects data to improve patient safety, healthcare quality and healthcare outcomes</a:t>
            </a:r>
          </a:p>
          <a:p>
            <a:pPr lvl="1" eaLnBrk="1" hangingPunct="1">
              <a:spcBef>
                <a:spcPts val="600"/>
              </a:spcBef>
              <a:spcAft>
                <a:spcPct val="0"/>
              </a:spcAft>
            </a:pPr>
            <a:r>
              <a:rPr lang="en-US" altLang="en-US" sz="1800" b="0" dirty="0" smtClean="0"/>
              <a:t>Reviews data and takes action when needed to mitigate harm or improve care</a:t>
            </a:r>
          </a:p>
          <a:p>
            <a:pPr lvl="1" eaLnBrk="1" hangingPunct="1">
              <a:spcBef>
                <a:spcPts val="600"/>
              </a:spcBef>
              <a:spcAft>
                <a:spcPct val="0"/>
              </a:spcAft>
            </a:pPr>
            <a:r>
              <a:rPr lang="en-US" altLang="en-US" sz="1800" b="0" dirty="0" smtClean="0"/>
              <a:t>Analyzes data and makes recommendations to continuously improve patient safety, healthcare quality and healthcare outcomes</a:t>
            </a:r>
          </a:p>
          <a:p>
            <a:pPr lvl="1" eaLnBrk="1" hangingPunct="1">
              <a:spcBef>
                <a:spcPts val="600"/>
              </a:spcBef>
              <a:spcAft>
                <a:spcPct val="0"/>
              </a:spcAft>
            </a:pPr>
            <a:r>
              <a:rPr lang="en-US" altLang="en-US" sz="1800" b="0" dirty="0" smtClean="0"/>
              <a:t>Conducts RCAs, Proactive Risk Assessments, in-depth reviews, and aggregate RCAs</a:t>
            </a:r>
          </a:p>
          <a:p>
            <a:pPr lvl="1" eaLnBrk="1" hangingPunct="1">
              <a:spcBef>
                <a:spcPts val="600"/>
              </a:spcBef>
              <a:spcAft>
                <a:spcPct val="0"/>
              </a:spcAft>
            </a:pPr>
            <a:r>
              <a:rPr lang="en-US" altLang="en-US" sz="1800" b="0" dirty="0" smtClean="0"/>
              <a:t>Determines which data will/will not be reported to the PSO</a:t>
            </a:r>
          </a:p>
          <a:p>
            <a:pPr lvl="1" eaLnBrk="1" hangingPunct="1">
              <a:spcBef>
                <a:spcPts val="600"/>
              </a:spcBef>
              <a:spcAft>
                <a:spcPct val="0"/>
              </a:spcAft>
            </a:pPr>
            <a:r>
              <a:rPr lang="en-US" altLang="en-US" sz="1800" b="0" dirty="0" smtClean="0"/>
              <a:t>Reports to PSO(s)</a:t>
            </a:r>
          </a:p>
          <a:p>
            <a:pPr lvl="1" eaLnBrk="1" hangingPunct="1"/>
            <a:endParaRPr lang="en-US" altLang="en-US" sz="2000" dirty="0" smtClean="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a:t>
            </a:fld>
            <a:endParaRPr lang="en-US" dirty="0"/>
          </a:p>
        </p:txBody>
      </p:sp>
    </p:spTree>
    <p:extLst>
      <p:ext uri="{BB962C8B-B14F-4D97-AF65-F5344CB8AC3E}">
        <p14:creationId xmlns:p14="http://schemas.microsoft.com/office/powerpoint/2010/main" val="175660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8455025" cy="685800"/>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r>
              <a:rPr lang="en-US" altLang="en-US" sz="1600" dirty="0">
                <a:solidFill>
                  <a:prstClr val="black"/>
                </a:solidFill>
              </a:rPr>
              <a:t/>
            </a:r>
            <a:br>
              <a:rPr lang="en-US" altLang="en-US" sz="1600" dirty="0">
                <a:solidFill>
                  <a:prstClr val="black"/>
                </a:solidFill>
              </a:rPr>
            </a:br>
            <a:r>
              <a:rPr lang="en-US" altLang="en-US" sz="1600" i="1" u="sng" cap="none" dirty="0" smtClean="0">
                <a:solidFill>
                  <a:prstClr val="black"/>
                </a:solidFill>
              </a:rPr>
              <a:t>Craig v. Ingalls Memorial Hospital</a:t>
            </a:r>
            <a:r>
              <a:rPr lang="en-US" altLang="en-US" sz="1600" i="1" cap="none" dirty="0" smtClean="0">
                <a:solidFill>
                  <a:prstClr val="black"/>
                </a:solidFill>
              </a:rPr>
              <a:t> (Ill. Circuit Court, No. 2012 L 008010 (10/28/2013))</a:t>
            </a:r>
            <a:endParaRPr lang="en-US" sz="28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200" dirty="0" smtClean="0">
                <a:latin typeface="+mn-lt"/>
              </a:rPr>
              <a:t>Case involves a medical malpractice action files against the hospital and physicians.</a:t>
            </a:r>
          </a:p>
          <a:p>
            <a:pPr>
              <a:buFont typeface="Wingdings" panose="05000000000000000000" pitchFamily="2" charset="2"/>
              <a:buChar char="§"/>
            </a:pPr>
            <a:r>
              <a:rPr lang="en-US" sz="2200" dirty="0" smtClean="0">
                <a:latin typeface="+mn-lt"/>
              </a:rPr>
              <a:t>Hospital entered into a participating provider agreement with Clarity PSO on January 1, 2009.</a:t>
            </a:r>
          </a:p>
          <a:p>
            <a:pPr>
              <a:buFont typeface="Wingdings" panose="05000000000000000000" pitchFamily="2" charset="2"/>
              <a:buChar char="§"/>
            </a:pPr>
            <a:r>
              <a:rPr lang="en-US" sz="2200" dirty="0" smtClean="0">
                <a:latin typeface="+mn-lt"/>
              </a:rPr>
              <a:t>Plaintiff served a discovery request seeking:</a:t>
            </a:r>
          </a:p>
          <a:p>
            <a:pPr lvl="1"/>
            <a:r>
              <a:rPr lang="en-US" sz="2000" dirty="0" smtClean="0">
                <a:latin typeface="+mn-lt"/>
              </a:rPr>
              <a:t>Two patient incident reports</a:t>
            </a:r>
          </a:p>
          <a:p>
            <a:pPr lvl="1"/>
            <a:r>
              <a:rPr lang="en-US" sz="2000" dirty="0" smtClean="0">
                <a:latin typeface="+mn-lt"/>
              </a:rPr>
              <a:t>Morbidity and mortality case review worksheet prepared pursuant to the University of Chicago Medical Center Network Perinatal Affiliation Agreement</a:t>
            </a:r>
            <a:endParaRPr lang="en-US" sz="2000" dirty="0">
              <a:latin typeface="+mn-lt"/>
            </a:endParaRPr>
          </a:p>
        </p:txBody>
      </p:sp>
      <p:sp>
        <p:nvSpPr>
          <p:cNvPr id="4" name="Slide Number Placeholder 3"/>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49</a:t>
            </a:fld>
            <a:endParaRPr lang="en-US" dirty="0"/>
          </a:p>
        </p:txBody>
      </p:sp>
    </p:spTree>
    <p:extLst>
      <p:ext uri="{BB962C8B-B14F-4D97-AF65-F5344CB8AC3E}">
        <p14:creationId xmlns:p14="http://schemas.microsoft.com/office/powerpoint/2010/main" val="943105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855662"/>
          </a:xfrm>
        </p:spPr>
        <p:txBody>
          <a:bodyPr/>
          <a:lstStyle/>
          <a:p>
            <a:r>
              <a:rPr lang="en-US" altLang="en-US" sz="2000" b="1" dirty="0">
                <a:solidFill>
                  <a:prstClr val="black"/>
                </a:solidFill>
              </a:rPr>
              <a:t>Recent PSO </a:t>
            </a:r>
            <a:r>
              <a:rPr lang="en-US" altLang="en-US" sz="2000" b="1" i="1" dirty="0">
                <a:solidFill>
                  <a:prstClr val="black"/>
                </a:solidFill>
              </a:rPr>
              <a:t>Trial</a:t>
            </a:r>
            <a:r>
              <a:rPr lang="en-US" altLang="en-US" sz="2000" b="1" dirty="0">
                <a:solidFill>
                  <a:prstClr val="black"/>
                </a:solidFill>
              </a:rPr>
              <a:t> Court Decisions </a:t>
            </a:r>
            <a:r>
              <a:rPr lang="en-US" altLang="en-US" sz="1600" dirty="0">
                <a:solidFill>
                  <a:prstClr val="black"/>
                </a:solidFill>
              </a:rPr>
              <a:t/>
            </a:r>
            <a:br>
              <a:rPr lang="en-US" altLang="en-US" sz="1600" dirty="0">
                <a:solidFill>
                  <a:prstClr val="black"/>
                </a:solidFill>
              </a:rPr>
            </a:br>
            <a:r>
              <a:rPr lang="en-US" altLang="en-US" sz="1600" i="1" u="sng" cap="none" dirty="0">
                <a:solidFill>
                  <a:prstClr val="black"/>
                </a:solidFill>
              </a:rPr>
              <a:t>Craig v. Ingalls Memorial Hospital</a:t>
            </a:r>
            <a:r>
              <a:rPr lang="en-US" altLang="en-US" sz="1600" i="1" cap="none" dirty="0">
                <a:solidFill>
                  <a:prstClr val="black"/>
                </a:solidFill>
              </a:rPr>
              <a:t> (Ill. Circuit Court, No. 2012 L 008010 (10/28/2013</a:t>
            </a:r>
            <a:r>
              <a:rPr lang="en-US" altLang="en-US" sz="1600" i="1" cap="none" dirty="0" smtClean="0">
                <a:solidFill>
                  <a:prstClr val="black"/>
                </a:solidFill>
              </a:rPr>
              <a:t>)) (cont’d)</a:t>
            </a:r>
            <a:endParaRPr lang="en-US" dirty="0"/>
          </a:p>
        </p:txBody>
      </p:sp>
      <p:sp>
        <p:nvSpPr>
          <p:cNvPr id="3" name="Content Placeholder 2"/>
          <p:cNvSpPr>
            <a:spLocks noGrp="1"/>
          </p:cNvSpPr>
          <p:nvPr>
            <p:ph idx="1"/>
          </p:nvPr>
        </p:nvSpPr>
        <p:spPr/>
        <p:txBody>
          <a:bodyPr/>
          <a:lstStyle/>
          <a:p>
            <a:pPr lvl="1"/>
            <a:r>
              <a:rPr lang="en-US" sz="2000" dirty="0" smtClean="0">
                <a:latin typeface="+mn-lt"/>
              </a:rPr>
              <a:t>Minutes of the Executive &amp; Clinical Review Committee and Department of Pediatrics</a:t>
            </a:r>
          </a:p>
          <a:p>
            <a:pPr>
              <a:buFont typeface="Wingdings" panose="05000000000000000000" pitchFamily="2" charset="2"/>
              <a:buChar char="§"/>
            </a:pPr>
            <a:r>
              <a:rPr lang="en-US" sz="2200" dirty="0" smtClean="0">
                <a:latin typeface="+mn-lt"/>
              </a:rPr>
              <a:t>Hospital argued that the incident reports and M&amp;M worksheets “were created, proposed and generated within Ingalls for submission to the Clarity PSO” and thus were patient safety work product under the Patient Safety Act and therefore privileged and confidential and not subject to discovery.</a:t>
            </a:r>
          </a:p>
          <a:p>
            <a:pPr>
              <a:buFont typeface="Wingdings" panose="05000000000000000000" pitchFamily="2" charset="2"/>
              <a:buChar char="§"/>
            </a:pPr>
            <a:r>
              <a:rPr lang="en-US" sz="2200" dirty="0" smtClean="0">
                <a:latin typeface="+mn-lt"/>
              </a:rPr>
              <a:t>Hospital further argued that the Committee minutes were protected under the MSA.</a:t>
            </a:r>
          </a:p>
          <a:p>
            <a:pPr>
              <a:buFont typeface="Wingdings" panose="05000000000000000000" pitchFamily="2" charset="2"/>
              <a:buChar char="§"/>
            </a:pPr>
            <a:r>
              <a:rPr lang="en-US" sz="2200" dirty="0" smtClean="0">
                <a:latin typeface="+mn-lt"/>
              </a:rPr>
              <a:t>On October 28, 2013, after an in camera inspection, trial court denied plaintiff’s motion to compel.</a:t>
            </a:r>
            <a:endParaRPr lang="en-US" sz="2200" dirty="0">
              <a:latin typeface="+mn-lt"/>
            </a:endParaRPr>
          </a:p>
        </p:txBody>
      </p:sp>
      <p:sp>
        <p:nvSpPr>
          <p:cNvPr id="4" name="Slide Number Placeholder 3"/>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50</a:t>
            </a:fld>
            <a:endParaRPr lang="en-US" dirty="0"/>
          </a:p>
        </p:txBody>
      </p:sp>
    </p:spTree>
    <p:extLst>
      <p:ext uri="{BB962C8B-B14F-4D97-AF65-F5344CB8AC3E}">
        <p14:creationId xmlns:p14="http://schemas.microsoft.com/office/powerpoint/2010/main" val="3824164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838200"/>
            <a:ext cx="7924800" cy="762000"/>
          </a:xfrm>
        </p:spPr>
        <p:txBody>
          <a:bodyPr/>
          <a:lstStyle/>
          <a:p>
            <a:r>
              <a:rPr lang="en-US" altLang="en-US" dirty="0"/>
              <a:t>Lessons Learned and Questions Raised </a:t>
            </a:r>
            <a:endParaRPr lang="en-US" dirty="0"/>
          </a:p>
        </p:txBody>
      </p:sp>
      <p:sp>
        <p:nvSpPr>
          <p:cNvPr id="51204" name="Rectangle 3"/>
          <p:cNvSpPr>
            <a:spLocks noGrp="1"/>
          </p:cNvSpPr>
          <p:nvPr>
            <p:ph sz="quarter" idx="16"/>
          </p:nvPr>
        </p:nvSpPr>
        <p:spPr>
          <a:xfrm>
            <a:off x="533400" y="1219200"/>
            <a:ext cx="7848600" cy="5029200"/>
          </a:xfrm>
        </p:spPr>
        <p:txBody>
          <a:bodyPr/>
          <a:lstStyle/>
          <a:p>
            <a:pPr eaLnBrk="1" hangingPunct="1"/>
            <a:r>
              <a:rPr lang="en-US" altLang="en-US" sz="2000" dirty="0" smtClean="0"/>
              <a:t>Most plaintiffs/agencies will make the following types of challenges in seeking access to claimed PSWP in seeking access to claimed PSWP:</a:t>
            </a:r>
          </a:p>
          <a:p>
            <a:pPr lvl="1" eaLnBrk="1" hangingPunct="1"/>
            <a:r>
              <a:rPr lang="en-US" altLang="en-US" sz="2000" dirty="0" smtClean="0"/>
              <a:t>Did the provider and PSO establish a PSES?</a:t>
            </a:r>
          </a:p>
          <a:p>
            <a:pPr lvl="1" eaLnBrk="1" hangingPunct="1"/>
            <a:r>
              <a:rPr lang="en-US" altLang="en-US" sz="2000" dirty="0" smtClean="0"/>
              <a:t>Was the information sought identified by the provider/PSO as part of the PSES?</a:t>
            </a:r>
          </a:p>
          <a:p>
            <a:pPr lvl="1" eaLnBrk="1" hangingPunct="1"/>
            <a:r>
              <a:rPr lang="en-US" altLang="en-US" sz="2000" dirty="0" smtClean="0"/>
              <a:t>Was it actually collected and either actually or functionally reported to the PSO?  What evidence/documentation?</a:t>
            </a:r>
          </a:p>
          <a:p>
            <a:pPr lvl="2" eaLnBrk="1" hangingPunct="1"/>
            <a:r>
              <a:rPr lang="en-US" altLang="en-US" sz="2000" dirty="0" smtClean="0"/>
              <a:t>Plaintiff will seek to discover your PSES and documentation policies.</a:t>
            </a:r>
          </a:p>
          <a:p>
            <a:pPr lvl="2" eaLnBrk="1" hangingPunct="1"/>
            <a:r>
              <a:rPr lang="en-US" altLang="en-US" sz="2000" dirty="0" smtClean="0"/>
              <a:t>Contrary to the court’s comments in </a:t>
            </a:r>
            <a:r>
              <a:rPr lang="en-US" altLang="en-US" sz="2000" u="sng" dirty="0" smtClean="0"/>
              <a:t>Francher</a:t>
            </a:r>
            <a:r>
              <a:rPr lang="en-US" altLang="en-US" sz="2000" dirty="0" smtClean="0"/>
              <a:t>, policies and procedures probably are discoverable.</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51</a:t>
            </a:fld>
            <a:endParaRPr lang="en-US" dirty="0"/>
          </a:p>
        </p:txBody>
      </p:sp>
    </p:spTree>
    <p:extLst>
      <p:ext uri="{BB962C8B-B14F-4D97-AF65-F5344CB8AC3E}">
        <p14:creationId xmlns:p14="http://schemas.microsoft.com/office/powerpoint/2010/main" val="701887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762000"/>
            <a:ext cx="7924800" cy="762000"/>
          </a:xfrm>
        </p:spPr>
        <p:txBody>
          <a:bodyPr/>
          <a:lstStyle/>
          <a:p>
            <a:r>
              <a:rPr lang="en-US" altLang="en-US" dirty="0"/>
              <a:t>Lessons Learned and Questions Raised</a:t>
            </a:r>
            <a:endParaRPr lang="en-US" dirty="0"/>
          </a:p>
        </p:txBody>
      </p:sp>
      <p:sp>
        <p:nvSpPr>
          <p:cNvPr id="52228" name="Rectangle 3"/>
          <p:cNvSpPr>
            <a:spLocks noGrp="1"/>
          </p:cNvSpPr>
          <p:nvPr>
            <p:ph sz="quarter" idx="16"/>
          </p:nvPr>
        </p:nvSpPr>
        <p:spPr/>
        <p:txBody>
          <a:bodyPr/>
          <a:lstStyle/>
          <a:p>
            <a:pPr lvl="1" eaLnBrk="1" hangingPunct="1"/>
            <a:r>
              <a:rPr lang="en-US" altLang="en-US" sz="1800" b="0" dirty="0" smtClean="0"/>
              <a:t>If not yet reported, what is the justification for not doing so?  How long has information been held?  Does your PSES policy reflect practice or standard for retention?</a:t>
            </a:r>
          </a:p>
          <a:p>
            <a:pPr lvl="1" eaLnBrk="1" hangingPunct="1"/>
            <a:r>
              <a:rPr lang="en-US" altLang="en-US" sz="1800" b="0" dirty="0" smtClean="0"/>
              <a:t>Has information been dropped out?</a:t>
            </a:r>
          </a:p>
          <a:p>
            <a:pPr lvl="1" eaLnBrk="1" hangingPunct="1"/>
            <a:r>
              <a:rPr lang="en-US" altLang="en-US" sz="1800" b="0" dirty="0" smtClean="0"/>
              <a:t>Is it eligible for protection?</a:t>
            </a:r>
          </a:p>
          <a:p>
            <a:pPr lvl="1" eaLnBrk="1" hangingPunct="1"/>
            <a:r>
              <a:rPr lang="en-US" altLang="en-US" sz="1800" b="0" dirty="0" smtClean="0"/>
              <a:t>Has it been used for another purpose?</a:t>
            </a:r>
          </a:p>
          <a:p>
            <a:pPr lvl="1" eaLnBrk="1" hangingPunct="1"/>
            <a:r>
              <a:rPr lang="en-US" altLang="en-US" sz="1800" b="0" dirty="0" smtClean="0"/>
              <a:t>Was it subject to mandatory reporting?  Will use for “any” other purposes result in loss of protection?</a:t>
            </a:r>
          </a:p>
          <a:p>
            <a:pPr lvl="2" eaLnBrk="1" hangingPunct="1"/>
            <a:r>
              <a:rPr lang="en-US" altLang="en-US" dirty="0" smtClean="0"/>
              <a:t>May be protected under state law.</a:t>
            </a:r>
          </a:p>
          <a:p>
            <a:pPr lvl="1" eaLnBrk="1" hangingPunct="1"/>
            <a:r>
              <a:rPr lang="en-US" altLang="en-US" sz="1800" b="0" dirty="0" smtClean="0"/>
              <a:t>What was the date it was collected as compared to date on which provider evidenced intent to participate in a PSO and how was this documented?</a:t>
            </a:r>
          </a:p>
          <a:p>
            <a:pPr lvl="2" eaLnBrk="1" hangingPunct="1"/>
            <a:r>
              <a:rPr lang="en-US" altLang="en-US" dirty="0" smtClean="0"/>
              <a:t>Contract?</a:t>
            </a:r>
          </a:p>
          <a:p>
            <a:pPr lvl="2" eaLnBrk="1" hangingPunct="1"/>
            <a:r>
              <a:rPr lang="en-US" altLang="en-US" dirty="0" smtClean="0"/>
              <a:t>Resolution?</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52</a:t>
            </a:fld>
            <a:endParaRPr lang="en-US" dirty="0"/>
          </a:p>
        </p:txBody>
      </p:sp>
    </p:spTree>
    <p:extLst>
      <p:ext uri="{BB962C8B-B14F-4D97-AF65-F5344CB8AC3E}">
        <p14:creationId xmlns:p14="http://schemas.microsoft.com/office/powerpoint/2010/main" val="2359501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3"/>
          </p:nvPr>
        </p:nvSpPr>
        <p:spPr>
          <a:xfrm>
            <a:off x="457200" y="762000"/>
            <a:ext cx="7924800" cy="762000"/>
          </a:xfrm>
        </p:spPr>
        <p:txBody>
          <a:bodyPr/>
          <a:lstStyle/>
          <a:p>
            <a:r>
              <a:rPr lang="en-US" altLang="en-US" dirty="0"/>
              <a:t>Lessons Learned and Questions Raised</a:t>
            </a:r>
            <a:endParaRPr lang="en-US" dirty="0"/>
          </a:p>
        </p:txBody>
      </p:sp>
      <p:sp>
        <p:nvSpPr>
          <p:cNvPr id="53252" name="Rectangle 3"/>
          <p:cNvSpPr>
            <a:spLocks noGrp="1"/>
          </p:cNvSpPr>
          <p:nvPr>
            <p:ph sz="quarter" idx="16"/>
          </p:nvPr>
        </p:nvSpPr>
        <p:spPr/>
        <p:txBody>
          <a:bodyPr/>
          <a:lstStyle/>
          <a:p>
            <a:pPr lvl="1" eaLnBrk="1" hangingPunct="1"/>
            <a:r>
              <a:rPr lang="en-US" altLang="en-US" sz="1800" dirty="0" smtClean="0"/>
              <a:t>Is provider/PSO asserting multiple protections?</a:t>
            </a:r>
          </a:p>
          <a:p>
            <a:pPr lvl="2" eaLnBrk="1" hangingPunct="1"/>
            <a:r>
              <a:rPr lang="en-US" altLang="en-US" dirty="0" smtClean="0"/>
              <a:t>If collected for another purpose, even if for attorney-client, or anticipation of litigation or protected under state statute, plaintiff can argue information was collected for another purpose and therefore the PSQIA protections do not apply.</a:t>
            </a:r>
            <a:br>
              <a:rPr lang="en-US" altLang="en-US" dirty="0" smtClean="0"/>
            </a:br>
            <a:endParaRPr lang="en-US" altLang="en-US" dirty="0" smtClean="0"/>
          </a:p>
          <a:p>
            <a:pPr lvl="1" eaLnBrk="1" hangingPunct="1"/>
            <a:r>
              <a:rPr lang="en-US" altLang="en-US" sz="1800" dirty="0" smtClean="0"/>
              <a:t>Is provider/PSO attempting to use information that was reported or which cannot be dropped out, i.e., an analysis, for another purpose, such as to defend itself in a lawsuit or government investigation?</a:t>
            </a:r>
          </a:p>
          <a:p>
            <a:pPr lvl="2" eaLnBrk="1" hangingPunct="1"/>
            <a:r>
              <a:rPr lang="en-US" altLang="en-US" dirty="0" smtClean="0"/>
              <a:t>Once it becomes PSWP, a provider may not disclose to a third party or introduce as evidence to establish a defense.</a:t>
            </a:r>
            <a:br>
              <a:rPr lang="en-US" altLang="en-US" dirty="0" smtClean="0"/>
            </a:br>
            <a:endParaRPr lang="en-US" altLang="en-US" dirty="0" smtClean="0"/>
          </a:p>
          <a:p>
            <a:pPr lvl="1" eaLnBrk="1" hangingPunct="1"/>
            <a:r>
              <a:rPr lang="en-US" altLang="en-US" sz="1800" dirty="0" smtClean="0"/>
              <a:t>Protections are not </a:t>
            </a:r>
            <a:r>
              <a:rPr lang="en-US" altLang="en-US" sz="1800" dirty="0" err="1" smtClean="0"/>
              <a:t>waiveable</a:t>
            </a:r>
            <a:r>
              <a:rPr lang="en-US" altLang="en-US" sz="1800" dirty="0" smtClean="0"/>
              <a:t>.</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53</a:t>
            </a:fld>
            <a:endParaRPr lang="en-US" dirty="0"/>
          </a:p>
        </p:txBody>
      </p:sp>
    </p:spTree>
    <p:extLst>
      <p:ext uri="{BB962C8B-B14F-4D97-AF65-F5344CB8AC3E}">
        <p14:creationId xmlns:p14="http://schemas.microsoft.com/office/powerpoint/2010/main" val="4214175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solidFill>
                  <a:schemeClr val="bg1"/>
                </a:solidFill>
              </a:rPr>
              <a:t> Quantros Patient Safety Organization</a:t>
            </a:r>
            <a:endParaRPr lang="en-US" dirty="0">
              <a:solidFill>
                <a:schemeClr val="bg1"/>
              </a:solidFill>
            </a:endParaRPr>
          </a:p>
        </p:txBody>
      </p:sp>
      <p:sp>
        <p:nvSpPr>
          <p:cNvPr id="5" name="Content Placeholder 4"/>
          <p:cNvSpPr>
            <a:spLocks noGrp="1"/>
          </p:cNvSpPr>
          <p:nvPr>
            <p:ph sz="quarter" idx="16"/>
          </p:nvPr>
        </p:nvSpPr>
        <p:spPr>
          <a:xfrm>
            <a:off x="304800" y="990600"/>
            <a:ext cx="8382000" cy="5029200"/>
          </a:xfrm>
        </p:spPr>
        <p:txBody>
          <a:bodyPr/>
          <a:lstStyle/>
          <a:p>
            <a:r>
              <a:rPr lang="en-US" b="1" dirty="0" smtClean="0"/>
              <a:t>PSO Technology for Hospitals and Clinics</a:t>
            </a:r>
          </a:p>
          <a:p>
            <a:endParaRPr lang="en-US" sz="700" dirty="0" smtClean="0">
              <a:solidFill>
                <a:srgbClr val="FF0000"/>
              </a:solidFill>
            </a:endParaRPr>
          </a:p>
          <a:p>
            <a:pPr marL="457200" lvl="1" indent="0">
              <a:buNone/>
            </a:pPr>
            <a:r>
              <a:rPr lang="en-US" dirty="0" smtClean="0"/>
              <a:t>Quantros Patient Safety Manager (PSOM)</a:t>
            </a:r>
            <a:endParaRPr lang="en-US" sz="2800" dirty="0" smtClean="0"/>
          </a:p>
          <a:p>
            <a:pPr lvl="2"/>
            <a:r>
              <a:rPr lang="en-US" dirty="0" smtClean="0">
                <a:solidFill>
                  <a:schemeClr val="tx1"/>
                </a:solidFill>
              </a:rPr>
              <a:t>Web-enabled </a:t>
            </a:r>
            <a:r>
              <a:rPr lang="en-US" dirty="0" smtClean="0">
                <a:solidFill>
                  <a:schemeClr val="accent5">
                    <a:lumMod val="75000"/>
                  </a:schemeClr>
                </a:solidFill>
              </a:rPr>
              <a:t>Patient Safety Evaluation System</a:t>
            </a:r>
          </a:p>
          <a:p>
            <a:pPr lvl="3"/>
            <a:r>
              <a:rPr lang="en-US" dirty="0" smtClean="0">
                <a:solidFill>
                  <a:srgbClr val="000000"/>
                </a:solidFill>
              </a:rPr>
              <a:t>Separate and defensible</a:t>
            </a:r>
          </a:p>
          <a:p>
            <a:pPr lvl="3"/>
            <a:r>
              <a:rPr lang="en-US" dirty="0" smtClean="0">
                <a:solidFill>
                  <a:srgbClr val="000000"/>
                </a:solidFill>
              </a:rPr>
              <a:t>Supports</a:t>
            </a:r>
            <a:r>
              <a:rPr lang="en-US" dirty="0" smtClean="0"/>
              <a:t> </a:t>
            </a:r>
            <a:r>
              <a:rPr lang="en-US" dirty="0" smtClean="0">
                <a:solidFill>
                  <a:srgbClr val="DEB66A"/>
                </a:solidFill>
              </a:rPr>
              <a:t>PSQIA compliance and PSWP protection</a:t>
            </a:r>
          </a:p>
          <a:p>
            <a:pPr lvl="3"/>
            <a:r>
              <a:rPr lang="en-US" dirty="0" smtClean="0">
                <a:solidFill>
                  <a:srgbClr val="000000"/>
                </a:solidFill>
              </a:rPr>
              <a:t>Provides ability to remove PSWP from PSES for external use prior to submission to PSO</a:t>
            </a:r>
          </a:p>
          <a:p>
            <a:pPr lvl="3"/>
            <a:r>
              <a:rPr lang="en-US" dirty="0" smtClean="0">
                <a:solidFill>
                  <a:srgbClr val="000000"/>
                </a:solidFill>
              </a:rPr>
              <a:t>Enables incident management workflows within PSES </a:t>
            </a:r>
          </a:p>
          <a:p>
            <a:pPr lvl="4"/>
            <a:r>
              <a:rPr lang="en-US" dirty="0" smtClean="0">
                <a:solidFill>
                  <a:srgbClr val="DEB66A"/>
                </a:solidFill>
              </a:rPr>
              <a:t>Root Cause Analysis</a:t>
            </a:r>
          </a:p>
          <a:p>
            <a:pPr lvl="4"/>
            <a:r>
              <a:rPr lang="en-US" dirty="0" smtClean="0">
                <a:solidFill>
                  <a:srgbClr val="DEB66A"/>
                </a:solidFill>
              </a:rPr>
              <a:t>Attachment of </a:t>
            </a:r>
            <a:r>
              <a:rPr lang="en-US" dirty="0" smtClean="0"/>
              <a:t>investigation/follow-up </a:t>
            </a:r>
            <a:r>
              <a:rPr lang="en-US" dirty="0" smtClean="0">
                <a:solidFill>
                  <a:srgbClr val="DEB66A"/>
                </a:solidFill>
              </a:rPr>
              <a:t>documentation</a:t>
            </a:r>
            <a:r>
              <a:rPr lang="en-US" dirty="0" smtClean="0"/>
              <a:t>, communication, etc.</a:t>
            </a:r>
          </a:p>
          <a:p>
            <a:pPr lvl="3"/>
            <a:r>
              <a:rPr lang="en-US" dirty="0" smtClean="0"/>
              <a:t>Provides PSWP reporting capabilities for </a:t>
            </a:r>
            <a:r>
              <a:rPr lang="en-US" dirty="0" smtClean="0">
                <a:solidFill>
                  <a:srgbClr val="DEB66A"/>
                </a:solidFill>
              </a:rPr>
              <a:t>safety performance analysis</a:t>
            </a:r>
          </a:p>
          <a:p>
            <a:pPr lvl="1"/>
            <a:endParaRPr lang="en-US" sz="700" dirty="0" smtClean="0">
              <a:solidFill>
                <a:srgbClr val="48A1D9"/>
              </a:solidFill>
            </a:endParaRPr>
          </a:p>
          <a:p>
            <a:pPr lvl="2"/>
            <a:r>
              <a:rPr lang="en-US" dirty="0" smtClean="0">
                <a:solidFill>
                  <a:srgbClr val="DEB66A"/>
                </a:solidFill>
              </a:rPr>
              <a:t>Works best with Quantros safety solutions</a:t>
            </a:r>
            <a:r>
              <a:rPr lang="en-US" dirty="0" smtClean="0"/>
              <a:t>, </a:t>
            </a:r>
            <a:r>
              <a:rPr lang="en-US" dirty="0" smtClean="0">
                <a:solidFill>
                  <a:schemeClr val="tx1"/>
                </a:solidFill>
              </a:rPr>
              <a:t>but can work with any incident reporting system that can export in AHRQ Common Format 1.1-compliant standard formats (CSV, XML)</a:t>
            </a:r>
            <a:endParaRPr lang="en-US" dirty="0">
              <a:solidFill>
                <a:schemeClr val="tx1"/>
              </a:solidFill>
            </a:endParaRPr>
          </a:p>
          <a:p>
            <a:pPr lvl="2"/>
            <a:r>
              <a:rPr lang="en-US" dirty="0" smtClean="0">
                <a:solidFill>
                  <a:schemeClr val="tx1"/>
                </a:solidFill>
              </a:rPr>
              <a:t>Common Format 1.2 by May 10th</a:t>
            </a:r>
          </a:p>
          <a:p>
            <a:pPr lvl="1"/>
            <a:endParaRPr lang="en-US" sz="700" dirty="0" smtClean="0">
              <a:solidFill>
                <a:schemeClr val="tx1"/>
              </a:solidFill>
            </a:endParaRPr>
          </a:p>
          <a:p>
            <a:pPr lvl="1"/>
            <a:endParaRPr lang="en-US" dirty="0" smtClean="0">
              <a:solidFill>
                <a:schemeClr val="tx1"/>
              </a:solidFill>
            </a:endParaRPr>
          </a:p>
          <a:p>
            <a:pPr lvl="1"/>
            <a:endParaRPr lang="en-US" dirty="0" smtClean="0">
              <a:solidFill>
                <a:srgbClr val="C00000"/>
              </a:solidFill>
            </a:endParaRPr>
          </a:p>
          <a:p>
            <a:pPr>
              <a:buNone/>
            </a:pPr>
            <a:endParaRPr lang="en-US" dirty="0" smtClean="0"/>
          </a:p>
          <a:p>
            <a:endParaRPr lang="en-US" sz="100" dirty="0" smtClean="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54</a:t>
            </a:fld>
            <a:endParaRPr lang="en-US" dirty="0"/>
          </a:p>
        </p:txBody>
      </p:sp>
    </p:spTree>
    <p:extLst>
      <p:ext uri="{BB962C8B-B14F-4D97-AF65-F5344CB8AC3E}">
        <p14:creationId xmlns:p14="http://schemas.microsoft.com/office/powerpoint/2010/main" val="667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24487803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066800"/>
            <a:ext cx="7010400" cy="4669472"/>
          </a:xfrm>
          <a:prstGeom prst="rect">
            <a:avLst/>
          </a:prstGeom>
        </p:spPr>
      </p:pic>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55</a:t>
            </a:fld>
            <a:endParaRPr lang="en-US" dirty="0"/>
          </a:p>
        </p:txBody>
      </p:sp>
    </p:spTree>
    <p:extLst>
      <p:ext uri="{BB962C8B-B14F-4D97-AF65-F5344CB8AC3E}">
        <p14:creationId xmlns:p14="http://schemas.microsoft.com/office/powerpoint/2010/main" val="130746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Oval 3"/>
          <p:cNvSpPr>
            <a:spLocks noChangeArrowheads="1"/>
          </p:cNvSpPr>
          <p:nvPr/>
        </p:nvSpPr>
        <p:spPr bwMode="auto">
          <a:xfrm>
            <a:off x="3148012" y="728662"/>
            <a:ext cx="2113104" cy="638158"/>
          </a:xfrm>
          <a:prstGeom prst="ellipse">
            <a:avLst/>
          </a:prstGeom>
          <a:solidFill>
            <a:srgbClr val="FDE9E7"/>
          </a:solidFill>
          <a:ln w="12700">
            <a:solidFill>
              <a:schemeClr val="tx1"/>
            </a:solidFill>
            <a:round/>
            <a:headEnd/>
            <a:tailEnd/>
          </a:ln>
          <a:effectLst>
            <a:outerShdw dist="71842" dir="2700000" algn="ctr" rotWithShape="0">
              <a:srgbClr val="DDDDDD"/>
            </a:outerShdw>
          </a:effectLst>
        </p:spPr>
        <p:txBody>
          <a:bodyPr wrap="none" lIns="45720" rIns="45720" anchor="ctr" anchorCtr="1"/>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dirty="0"/>
              <a:t>Identification of</a:t>
            </a:r>
            <a:br>
              <a:rPr lang="en-US" altLang="en-US" sz="800" b="1" dirty="0"/>
            </a:br>
            <a:r>
              <a:rPr lang="en-US" altLang="en-US" sz="800" b="1" dirty="0"/>
              <a:t>Patient Safety, Risk Management</a:t>
            </a:r>
            <a:br>
              <a:rPr lang="en-US" altLang="en-US" sz="800" b="1" dirty="0"/>
            </a:br>
            <a:r>
              <a:rPr lang="en-US" altLang="en-US" sz="800" b="1" dirty="0"/>
              <a:t>or Quality event/concern</a:t>
            </a:r>
          </a:p>
        </p:txBody>
      </p:sp>
      <p:sp>
        <p:nvSpPr>
          <p:cNvPr id="8196" name="Rectangle 4"/>
          <p:cNvSpPr>
            <a:spLocks noChangeArrowheads="1"/>
          </p:cNvSpPr>
          <p:nvPr/>
        </p:nvSpPr>
        <p:spPr bwMode="auto">
          <a:xfrm>
            <a:off x="2547938" y="1646238"/>
            <a:ext cx="3180926" cy="563494"/>
          </a:xfrm>
          <a:prstGeom prst="rect">
            <a:avLst/>
          </a:prstGeom>
          <a:solidFill>
            <a:srgbClr val="C0CADE"/>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1100" b="1" dirty="0"/>
              <a:t>PSES</a:t>
            </a:r>
            <a:br>
              <a:rPr lang="en-US" altLang="en-US" sz="1100" b="1" dirty="0"/>
            </a:br>
            <a:r>
              <a:rPr lang="en-US" altLang="en-US" sz="900" b="1" dirty="0"/>
              <a:t>Receipt and Response to Event/Concern,</a:t>
            </a:r>
            <a:br>
              <a:rPr lang="en-US" altLang="en-US" sz="900" b="1" dirty="0"/>
            </a:br>
            <a:r>
              <a:rPr lang="en-US" altLang="en-US" sz="900" b="1" dirty="0"/>
              <a:t>Investigation &amp; Data Collection</a:t>
            </a:r>
          </a:p>
        </p:txBody>
      </p:sp>
      <p:sp>
        <p:nvSpPr>
          <p:cNvPr id="8197" name="AutoShape 5"/>
          <p:cNvSpPr>
            <a:spLocks noChangeArrowheads="1"/>
          </p:cNvSpPr>
          <p:nvPr/>
        </p:nvSpPr>
        <p:spPr bwMode="auto">
          <a:xfrm>
            <a:off x="2301876" y="2735263"/>
            <a:ext cx="1281950" cy="712821"/>
          </a:xfrm>
          <a:prstGeom prst="diamond">
            <a:avLst/>
          </a:prstGeom>
          <a:solidFill>
            <a:srgbClr val="E8D1FF"/>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Needed for</a:t>
            </a:r>
            <a:br>
              <a:rPr lang="en-US" altLang="en-US" sz="800" b="1"/>
            </a:br>
            <a:r>
              <a:rPr lang="en-US" altLang="en-US" sz="800" b="1"/>
              <a:t>other uses?</a:t>
            </a:r>
          </a:p>
        </p:txBody>
      </p:sp>
      <p:sp>
        <p:nvSpPr>
          <p:cNvPr id="8198" name="AutoShape 6"/>
          <p:cNvSpPr>
            <a:spLocks noChangeArrowheads="1"/>
          </p:cNvSpPr>
          <p:nvPr/>
        </p:nvSpPr>
        <p:spPr bwMode="auto">
          <a:xfrm>
            <a:off x="5002212" y="2735264"/>
            <a:ext cx="1249549" cy="712820"/>
          </a:xfrm>
          <a:prstGeom prst="diamond">
            <a:avLst/>
          </a:prstGeom>
          <a:solidFill>
            <a:srgbClr val="E8D1FF"/>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Are needed</a:t>
            </a:r>
            <a:br>
              <a:rPr lang="en-US" altLang="en-US" sz="800" b="1"/>
            </a:br>
            <a:r>
              <a:rPr lang="en-US" altLang="en-US" sz="800" b="1"/>
              <a:t>reviews</a:t>
            </a:r>
            <a:br>
              <a:rPr lang="en-US" altLang="en-US" sz="800" b="1"/>
            </a:br>
            <a:r>
              <a:rPr lang="en-US" altLang="en-US" sz="800" b="1"/>
              <a:t>finished?</a:t>
            </a:r>
          </a:p>
        </p:txBody>
      </p:sp>
      <p:sp>
        <p:nvSpPr>
          <p:cNvPr id="8199" name="AutoShape 7"/>
          <p:cNvSpPr>
            <a:spLocks noChangeArrowheads="1"/>
          </p:cNvSpPr>
          <p:nvPr/>
        </p:nvSpPr>
        <p:spPr bwMode="auto">
          <a:xfrm>
            <a:off x="4965701" y="4135438"/>
            <a:ext cx="1281950" cy="712821"/>
          </a:xfrm>
          <a:prstGeom prst="diamond">
            <a:avLst/>
          </a:prstGeom>
          <a:solidFill>
            <a:srgbClr val="C1E0FF"/>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Is it flagged</a:t>
            </a:r>
            <a:br>
              <a:rPr lang="en-US" altLang="en-US" sz="800" b="1"/>
            </a:br>
            <a:r>
              <a:rPr lang="en-US" altLang="en-US" sz="800" b="1"/>
              <a:t>“Do Not Report”?</a:t>
            </a:r>
          </a:p>
        </p:txBody>
      </p:sp>
      <p:sp>
        <p:nvSpPr>
          <p:cNvPr id="8200" name="Oval 8"/>
          <p:cNvSpPr>
            <a:spLocks noChangeArrowheads="1"/>
          </p:cNvSpPr>
          <p:nvPr/>
        </p:nvSpPr>
        <p:spPr bwMode="auto">
          <a:xfrm>
            <a:off x="6557962" y="4749801"/>
            <a:ext cx="1150938" cy="481788"/>
          </a:xfrm>
          <a:prstGeom prst="ellipse">
            <a:avLst/>
          </a:prstGeom>
          <a:solidFill>
            <a:srgbClr val="FFE8D1"/>
          </a:solidFill>
          <a:ln w="12700">
            <a:solidFill>
              <a:schemeClr val="tx1"/>
            </a:solidFill>
            <a:round/>
            <a:headEnd/>
            <a:tailEnd/>
          </a:ln>
          <a:effectLst>
            <a:outerShdw dist="71842" dir="2700000" algn="ctr" rotWithShape="0">
              <a:srgbClr val="DDDDDD"/>
            </a:outerShdw>
          </a:effectLst>
        </p:spPr>
        <p:txBody>
          <a:bodyPr wrap="none" lIns="45720" rIns="45720" anchor="ctr" anchorCtr="1"/>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Do not send</a:t>
            </a:r>
            <a:br>
              <a:rPr lang="en-US" altLang="en-US" sz="800" b="1"/>
            </a:br>
            <a:r>
              <a:rPr lang="en-US" altLang="en-US" sz="800" b="1"/>
              <a:t>to PSO</a:t>
            </a:r>
          </a:p>
        </p:txBody>
      </p:sp>
      <p:sp>
        <p:nvSpPr>
          <p:cNvPr id="8201" name="Rectangle 9"/>
          <p:cNvSpPr>
            <a:spLocks noChangeArrowheads="1"/>
          </p:cNvSpPr>
          <p:nvPr/>
        </p:nvSpPr>
        <p:spPr bwMode="auto">
          <a:xfrm>
            <a:off x="7199312" y="2909888"/>
            <a:ext cx="867781" cy="393037"/>
          </a:xfrm>
          <a:prstGeom prst="rect">
            <a:avLst/>
          </a:prstGeom>
          <a:solidFill>
            <a:srgbClr val="FEE2FE"/>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Wait until</a:t>
            </a:r>
            <a:br>
              <a:rPr lang="en-US" altLang="en-US" sz="800" b="1"/>
            </a:br>
            <a:r>
              <a:rPr lang="en-US" altLang="en-US" sz="800" b="1"/>
              <a:t>completed</a:t>
            </a:r>
          </a:p>
        </p:txBody>
      </p:sp>
      <p:sp>
        <p:nvSpPr>
          <p:cNvPr id="8202" name="Rectangle 10"/>
          <p:cNvSpPr>
            <a:spLocks noChangeArrowheads="1"/>
          </p:cNvSpPr>
          <p:nvPr/>
        </p:nvSpPr>
        <p:spPr bwMode="auto">
          <a:xfrm>
            <a:off x="5210175" y="5321301"/>
            <a:ext cx="867781" cy="393038"/>
          </a:xfrm>
          <a:prstGeom prst="rect">
            <a:avLst/>
          </a:prstGeom>
          <a:solidFill>
            <a:srgbClr val="E7F5FF"/>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Produce</a:t>
            </a:r>
            <a:br>
              <a:rPr lang="en-US" altLang="en-US" sz="800" b="1"/>
            </a:br>
            <a:r>
              <a:rPr lang="en-US" altLang="en-US" sz="800" b="1"/>
              <a:t>report for PSO</a:t>
            </a:r>
          </a:p>
        </p:txBody>
      </p:sp>
      <p:sp>
        <p:nvSpPr>
          <p:cNvPr id="8203" name="Oval 11"/>
          <p:cNvSpPr>
            <a:spLocks noChangeArrowheads="1"/>
          </p:cNvSpPr>
          <p:nvPr/>
        </p:nvSpPr>
        <p:spPr bwMode="auto">
          <a:xfrm>
            <a:off x="5045075" y="6035676"/>
            <a:ext cx="1150937" cy="481788"/>
          </a:xfrm>
          <a:prstGeom prst="ellipse">
            <a:avLst/>
          </a:prstGeom>
          <a:solidFill>
            <a:srgbClr val="FFE8D1"/>
          </a:solidFill>
          <a:ln w="12700">
            <a:solidFill>
              <a:schemeClr val="tx1"/>
            </a:solidFill>
            <a:round/>
            <a:headEnd/>
            <a:tailEnd/>
          </a:ln>
          <a:effectLst>
            <a:outerShdw dist="71842" dir="2700000" algn="ctr" rotWithShape="0">
              <a:srgbClr val="DDDDDD"/>
            </a:outerShdw>
          </a:effectLst>
        </p:spPr>
        <p:txBody>
          <a:bodyPr wrap="none" lIns="45720" rIns="45720" anchor="ctr" anchorCtr="1"/>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Submit to the</a:t>
            </a:r>
            <a:br>
              <a:rPr lang="en-US" altLang="en-US" sz="800" b="1"/>
            </a:br>
            <a:r>
              <a:rPr lang="en-US" altLang="en-US" sz="800" b="1"/>
              <a:t>PSO</a:t>
            </a:r>
          </a:p>
        </p:txBody>
      </p:sp>
      <p:sp>
        <p:nvSpPr>
          <p:cNvPr id="8204" name="Rectangle 12"/>
          <p:cNvSpPr>
            <a:spLocks noChangeArrowheads="1"/>
          </p:cNvSpPr>
          <p:nvPr/>
        </p:nvSpPr>
        <p:spPr bwMode="auto">
          <a:xfrm>
            <a:off x="2286000" y="4732338"/>
            <a:ext cx="1328438" cy="614209"/>
          </a:xfrm>
          <a:prstGeom prst="rect">
            <a:avLst/>
          </a:prstGeom>
          <a:solidFill>
            <a:srgbClr val="EFFFEF"/>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Do not put is PSES</a:t>
            </a:r>
            <a:br>
              <a:rPr lang="en-US" altLang="en-US" sz="800" b="1"/>
            </a:br>
            <a:r>
              <a:rPr lang="en-US" altLang="en-US" sz="800" b="1"/>
              <a:t>(yet) or consider</a:t>
            </a:r>
            <a:br>
              <a:rPr lang="en-US" altLang="en-US" sz="800" b="1"/>
            </a:br>
            <a:r>
              <a:rPr lang="en-US" altLang="en-US" sz="800" b="1"/>
              <a:t>removing from PSES</a:t>
            </a:r>
          </a:p>
        </p:txBody>
      </p:sp>
      <p:sp>
        <p:nvSpPr>
          <p:cNvPr id="8205" name="Rectangle 13"/>
          <p:cNvSpPr>
            <a:spLocks noChangeArrowheads="1"/>
          </p:cNvSpPr>
          <p:nvPr/>
        </p:nvSpPr>
        <p:spPr bwMode="auto">
          <a:xfrm>
            <a:off x="2286000" y="5689600"/>
            <a:ext cx="1328438" cy="614209"/>
          </a:xfrm>
          <a:prstGeom prst="rect">
            <a:avLst/>
          </a:prstGeom>
          <a:solidFill>
            <a:srgbClr val="EFFFEF"/>
          </a:solidFill>
          <a:ln w="12700">
            <a:solidFill>
              <a:schemeClr val="tx1"/>
            </a:solidFill>
            <a:miter lim="800000"/>
            <a:headEnd/>
            <a:tailEnd/>
          </a:ln>
          <a:effectLst>
            <a:outerShdw dist="71842" dir="2700000" algn="ctr" rotWithShape="0">
              <a:srgbClr val="DDDDDD"/>
            </a:outerShdw>
          </a:effectLst>
        </p:spPr>
        <p:txBody>
          <a:bodyPr wrap="none" anchor="ct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algn="ctr" eaLnBrk="1" hangingPunct="1">
              <a:spcBef>
                <a:spcPct val="0"/>
              </a:spcBef>
              <a:spcAft>
                <a:spcPct val="0"/>
              </a:spcAft>
              <a:buClrTx/>
              <a:buFontTx/>
              <a:buNone/>
            </a:pPr>
            <a:r>
              <a:rPr lang="en-US" altLang="en-US" sz="800" b="1"/>
              <a:t>Information not</a:t>
            </a:r>
            <a:br>
              <a:rPr lang="en-US" altLang="en-US" sz="800" b="1"/>
            </a:br>
            <a:r>
              <a:rPr lang="en-US" altLang="en-US" sz="800" b="1"/>
              <a:t>protected as PSWP</a:t>
            </a:r>
            <a:br>
              <a:rPr lang="en-US" altLang="en-US" sz="800" b="1"/>
            </a:br>
            <a:r>
              <a:rPr lang="en-US" altLang="en-US" sz="800" b="1"/>
              <a:t>even if subsequently</a:t>
            </a:r>
            <a:br>
              <a:rPr lang="en-US" altLang="en-US" sz="800" b="1"/>
            </a:br>
            <a:r>
              <a:rPr lang="en-US" altLang="en-US" sz="800" b="1"/>
              <a:t>reported to PSO</a:t>
            </a:r>
          </a:p>
        </p:txBody>
      </p:sp>
      <p:sp>
        <p:nvSpPr>
          <p:cNvPr id="8206" name="Line 14"/>
          <p:cNvSpPr>
            <a:spLocks noChangeShapeType="1"/>
          </p:cNvSpPr>
          <p:nvPr/>
        </p:nvSpPr>
        <p:spPr bwMode="auto">
          <a:xfrm>
            <a:off x="4351336" y="1447800"/>
            <a:ext cx="1" cy="1334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07" name="Line 15"/>
          <p:cNvSpPr>
            <a:spLocks noChangeShapeType="1"/>
          </p:cNvSpPr>
          <p:nvPr/>
        </p:nvSpPr>
        <p:spPr bwMode="auto">
          <a:xfrm>
            <a:off x="3027361" y="2519363"/>
            <a:ext cx="1" cy="145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08" name="Line 16"/>
          <p:cNvSpPr>
            <a:spLocks noChangeShapeType="1"/>
          </p:cNvSpPr>
          <p:nvPr/>
        </p:nvSpPr>
        <p:spPr bwMode="auto">
          <a:xfrm flipH="1">
            <a:off x="3722686" y="3133724"/>
            <a:ext cx="1135441" cy="1"/>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09" name="Line 17"/>
          <p:cNvSpPr>
            <a:spLocks noChangeShapeType="1"/>
          </p:cNvSpPr>
          <p:nvPr/>
        </p:nvSpPr>
        <p:spPr bwMode="auto">
          <a:xfrm>
            <a:off x="5699124" y="2519363"/>
            <a:ext cx="1" cy="145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10" name="Line 18"/>
          <p:cNvSpPr>
            <a:spLocks noChangeShapeType="1"/>
          </p:cNvSpPr>
          <p:nvPr/>
        </p:nvSpPr>
        <p:spPr bwMode="auto">
          <a:xfrm flipH="1">
            <a:off x="3027361" y="2519362"/>
            <a:ext cx="2370903"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11" name="Text Box 19"/>
          <p:cNvSpPr txBox="1">
            <a:spLocks noChangeArrowheads="1"/>
          </p:cNvSpPr>
          <p:nvPr/>
        </p:nvSpPr>
        <p:spPr bwMode="auto">
          <a:xfrm>
            <a:off x="4183062" y="3025775"/>
            <a:ext cx="2890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700" b="1"/>
              <a:t>NO</a:t>
            </a:r>
          </a:p>
        </p:txBody>
      </p:sp>
      <p:sp>
        <p:nvSpPr>
          <p:cNvPr id="8212" name="Line 20"/>
          <p:cNvSpPr>
            <a:spLocks noChangeShapeType="1"/>
          </p:cNvSpPr>
          <p:nvPr/>
        </p:nvSpPr>
        <p:spPr bwMode="auto">
          <a:xfrm flipH="1">
            <a:off x="6410325" y="3133724"/>
            <a:ext cx="707186" cy="1"/>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13" name="Text Box 21"/>
          <p:cNvSpPr txBox="1">
            <a:spLocks noChangeArrowheads="1"/>
          </p:cNvSpPr>
          <p:nvPr/>
        </p:nvSpPr>
        <p:spPr bwMode="auto">
          <a:xfrm>
            <a:off x="6618286" y="3025775"/>
            <a:ext cx="315913" cy="2000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700" b="1"/>
              <a:t>NO</a:t>
            </a:r>
          </a:p>
        </p:txBody>
      </p:sp>
      <p:sp>
        <p:nvSpPr>
          <p:cNvPr id="8214" name="Line 22"/>
          <p:cNvSpPr>
            <a:spLocks noChangeShapeType="1"/>
          </p:cNvSpPr>
          <p:nvPr/>
        </p:nvSpPr>
        <p:spPr bwMode="auto">
          <a:xfrm flipH="1">
            <a:off x="6410325" y="4533899"/>
            <a:ext cx="707186"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15" name="Text Box 23"/>
          <p:cNvSpPr txBox="1">
            <a:spLocks noChangeArrowheads="1"/>
          </p:cNvSpPr>
          <p:nvPr/>
        </p:nvSpPr>
        <p:spPr bwMode="auto">
          <a:xfrm>
            <a:off x="6646862" y="4425951"/>
            <a:ext cx="439738" cy="2000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700" b="1" dirty="0"/>
              <a:t>YES</a:t>
            </a:r>
          </a:p>
        </p:txBody>
      </p:sp>
      <p:sp>
        <p:nvSpPr>
          <p:cNvPr id="8216" name="Line 24"/>
          <p:cNvSpPr>
            <a:spLocks noChangeShapeType="1"/>
          </p:cNvSpPr>
          <p:nvPr/>
        </p:nvSpPr>
        <p:spPr bwMode="auto">
          <a:xfrm>
            <a:off x="7207249" y="4533900"/>
            <a:ext cx="1" cy="1451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17" name="Line 25"/>
          <p:cNvSpPr>
            <a:spLocks noChangeShapeType="1"/>
          </p:cNvSpPr>
          <p:nvPr/>
        </p:nvSpPr>
        <p:spPr bwMode="auto">
          <a:xfrm flipV="1">
            <a:off x="5699124" y="3538538"/>
            <a:ext cx="1" cy="401424"/>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18" name="Text Box 26"/>
          <p:cNvSpPr txBox="1">
            <a:spLocks noChangeArrowheads="1"/>
          </p:cNvSpPr>
          <p:nvPr/>
        </p:nvSpPr>
        <p:spPr bwMode="auto">
          <a:xfrm>
            <a:off x="5510212" y="3767138"/>
            <a:ext cx="433388" cy="1077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700" b="1"/>
              <a:t>YES</a:t>
            </a:r>
          </a:p>
        </p:txBody>
      </p:sp>
      <p:sp>
        <p:nvSpPr>
          <p:cNvPr id="8219" name="Line 27"/>
          <p:cNvSpPr>
            <a:spLocks noChangeShapeType="1"/>
          </p:cNvSpPr>
          <p:nvPr/>
        </p:nvSpPr>
        <p:spPr bwMode="auto">
          <a:xfrm flipV="1">
            <a:off x="5699124" y="4938712"/>
            <a:ext cx="1" cy="25729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20" name="Text Box 28"/>
          <p:cNvSpPr txBox="1">
            <a:spLocks noChangeArrowheads="1"/>
          </p:cNvSpPr>
          <p:nvPr/>
        </p:nvSpPr>
        <p:spPr bwMode="auto">
          <a:xfrm>
            <a:off x="5502276" y="5029200"/>
            <a:ext cx="345140" cy="1077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700" b="1"/>
              <a:t>NO</a:t>
            </a:r>
          </a:p>
        </p:txBody>
      </p:sp>
      <p:sp>
        <p:nvSpPr>
          <p:cNvPr id="8221" name="Line 29"/>
          <p:cNvSpPr>
            <a:spLocks noChangeShapeType="1"/>
          </p:cNvSpPr>
          <p:nvPr/>
        </p:nvSpPr>
        <p:spPr bwMode="auto">
          <a:xfrm flipV="1">
            <a:off x="5694361" y="5764213"/>
            <a:ext cx="1" cy="18256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22" name="Line 30"/>
          <p:cNvSpPr>
            <a:spLocks noChangeShapeType="1"/>
          </p:cNvSpPr>
          <p:nvPr/>
        </p:nvSpPr>
        <p:spPr bwMode="auto">
          <a:xfrm flipV="1">
            <a:off x="3027361" y="5424488"/>
            <a:ext cx="1" cy="18256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23" name="Line 31"/>
          <p:cNvSpPr>
            <a:spLocks noChangeShapeType="1"/>
          </p:cNvSpPr>
          <p:nvPr/>
        </p:nvSpPr>
        <p:spPr bwMode="auto">
          <a:xfrm flipV="1">
            <a:off x="3027361" y="3538538"/>
            <a:ext cx="1" cy="80284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24" name="Text Box 32"/>
          <p:cNvSpPr txBox="1">
            <a:spLocks noChangeArrowheads="1"/>
          </p:cNvSpPr>
          <p:nvPr/>
        </p:nvSpPr>
        <p:spPr bwMode="auto">
          <a:xfrm>
            <a:off x="2836862" y="3948112"/>
            <a:ext cx="515938" cy="1077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spcBef>
                <a:spcPct val="30000"/>
              </a:spcBef>
              <a:spcAft>
                <a:spcPct val="25000"/>
              </a:spcAft>
              <a:buClr>
                <a:srgbClr val="91A75A"/>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91A75A"/>
              </a:buClr>
              <a:buChar char="•"/>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700" b="1" dirty="0"/>
              <a:t>YES</a:t>
            </a:r>
          </a:p>
        </p:txBody>
      </p:sp>
      <p:sp>
        <p:nvSpPr>
          <p:cNvPr id="8225" name="Line 33"/>
          <p:cNvSpPr>
            <a:spLocks noChangeShapeType="1"/>
          </p:cNvSpPr>
          <p:nvPr/>
        </p:nvSpPr>
        <p:spPr bwMode="auto">
          <a:xfrm flipH="1">
            <a:off x="3027362" y="3708399"/>
            <a:ext cx="17609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26" name="Text Box 34"/>
          <p:cNvSpPr txBox="1">
            <a:spLocks noChangeArrowheads="1"/>
          </p:cNvSpPr>
          <p:nvPr/>
        </p:nvSpPr>
        <p:spPr bwMode="auto">
          <a:xfrm>
            <a:off x="3165475" y="3605213"/>
            <a:ext cx="9747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91A75A"/>
              </a:buClr>
              <a:buFont typeface="Wingdings" pitchFamily="2" charset="2"/>
              <a:buChar char="§"/>
              <a:tabLst>
                <a:tab pos="114300" algn="l"/>
              </a:tabLst>
              <a:defRPr sz="2400">
                <a:solidFill>
                  <a:schemeClr val="tx1"/>
                </a:solidFill>
                <a:latin typeface="Arial" charset="0"/>
              </a:defRPr>
            </a:lvl1pPr>
            <a:lvl2pPr marL="742950" indent="-285750" eaLnBrk="0" hangingPunct="0">
              <a:spcBef>
                <a:spcPct val="30000"/>
              </a:spcBef>
              <a:spcAft>
                <a:spcPct val="25000"/>
              </a:spcAft>
              <a:buClr>
                <a:srgbClr val="91A75A"/>
              </a:buClr>
              <a:buChar char="•"/>
              <a:tabLst>
                <a:tab pos="114300" algn="l"/>
              </a:tabLst>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tabLst>
                <a:tab pos="114300" algn="l"/>
              </a:tabLst>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tabLst>
                <a:tab pos="114300" algn="l"/>
              </a:tabLst>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9pPr>
          </a:lstStyle>
          <a:p>
            <a:pPr eaLnBrk="1" hangingPunct="1">
              <a:spcBef>
                <a:spcPct val="0"/>
              </a:spcBef>
              <a:spcAft>
                <a:spcPct val="0"/>
              </a:spcAft>
              <a:buClrTx/>
              <a:buFontTx/>
              <a:buNone/>
            </a:pPr>
            <a:r>
              <a:rPr lang="en-US" altLang="en-US" sz="700" dirty="0"/>
              <a:t>Justify Adverse Action</a:t>
            </a:r>
            <a:br>
              <a:rPr lang="en-US" altLang="en-US" sz="700" dirty="0"/>
            </a:br>
            <a:r>
              <a:rPr lang="en-US" altLang="en-US" sz="700" dirty="0"/>
              <a:t>	– Peer Review</a:t>
            </a:r>
            <a:br>
              <a:rPr lang="en-US" altLang="en-US" sz="700" dirty="0"/>
            </a:br>
            <a:r>
              <a:rPr lang="en-US" altLang="en-US" sz="700" dirty="0"/>
              <a:t>	– Personnel Review</a:t>
            </a:r>
          </a:p>
        </p:txBody>
      </p:sp>
      <p:sp>
        <p:nvSpPr>
          <p:cNvPr id="8227" name="Line 35"/>
          <p:cNvSpPr>
            <a:spLocks noChangeShapeType="1"/>
          </p:cNvSpPr>
          <p:nvPr/>
        </p:nvSpPr>
        <p:spPr bwMode="auto">
          <a:xfrm flipH="1">
            <a:off x="3027362" y="4190999"/>
            <a:ext cx="17609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28" name="Text Box 36"/>
          <p:cNvSpPr txBox="1">
            <a:spLocks noChangeArrowheads="1"/>
          </p:cNvSpPr>
          <p:nvPr/>
        </p:nvSpPr>
        <p:spPr bwMode="auto">
          <a:xfrm>
            <a:off x="3165475" y="4087813"/>
            <a:ext cx="125412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91A75A"/>
              </a:buClr>
              <a:buFont typeface="Wingdings" pitchFamily="2" charset="2"/>
              <a:buChar char="§"/>
              <a:tabLst>
                <a:tab pos="114300" algn="l"/>
              </a:tabLst>
              <a:defRPr sz="2400">
                <a:solidFill>
                  <a:schemeClr val="tx1"/>
                </a:solidFill>
                <a:latin typeface="Arial" charset="0"/>
              </a:defRPr>
            </a:lvl1pPr>
            <a:lvl2pPr marL="742950" indent="-285750" eaLnBrk="0" hangingPunct="0">
              <a:spcBef>
                <a:spcPct val="30000"/>
              </a:spcBef>
              <a:spcAft>
                <a:spcPct val="25000"/>
              </a:spcAft>
              <a:buClr>
                <a:srgbClr val="91A75A"/>
              </a:buClr>
              <a:buChar char="•"/>
              <a:tabLst>
                <a:tab pos="114300" algn="l"/>
              </a:tabLst>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tabLst>
                <a:tab pos="114300" algn="l"/>
              </a:tabLst>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tabLst>
                <a:tab pos="114300" algn="l"/>
              </a:tabLst>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9pPr>
          </a:lstStyle>
          <a:p>
            <a:pPr eaLnBrk="1" hangingPunct="1">
              <a:spcBef>
                <a:spcPct val="0"/>
              </a:spcBef>
              <a:spcAft>
                <a:spcPct val="0"/>
              </a:spcAft>
              <a:buClrTx/>
              <a:buFontTx/>
              <a:buNone/>
            </a:pPr>
            <a:r>
              <a:rPr lang="en-US" altLang="en-US" sz="700" dirty="0"/>
              <a:t>Reporting to State, TJC </a:t>
            </a:r>
          </a:p>
        </p:txBody>
      </p:sp>
      <p:sp>
        <p:nvSpPr>
          <p:cNvPr id="8229" name="Line 37"/>
          <p:cNvSpPr>
            <a:spLocks noChangeShapeType="1"/>
          </p:cNvSpPr>
          <p:nvPr/>
        </p:nvSpPr>
        <p:spPr bwMode="auto">
          <a:xfrm flipH="1">
            <a:off x="3027362" y="4491037"/>
            <a:ext cx="17609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230" name="Text Box 38"/>
          <p:cNvSpPr txBox="1">
            <a:spLocks noChangeArrowheads="1"/>
          </p:cNvSpPr>
          <p:nvPr/>
        </p:nvSpPr>
        <p:spPr bwMode="auto">
          <a:xfrm>
            <a:off x="3165475" y="4387850"/>
            <a:ext cx="9718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91A75A"/>
              </a:buClr>
              <a:buFont typeface="Wingdings" pitchFamily="2" charset="2"/>
              <a:buChar char="§"/>
              <a:tabLst>
                <a:tab pos="114300" algn="l"/>
              </a:tabLst>
              <a:defRPr sz="2400">
                <a:solidFill>
                  <a:schemeClr val="tx1"/>
                </a:solidFill>
                <a:latin typeface="Arial" charset="0"/>
              </a:defRPr>
            </a:lvl1pPr>
            <a:lvl2pPr marL="742950" indent="-285750" eaLnBrk="0" hangingPunct="0">
              <a:spcBef>
                <a:spcPct val="30000"/>
              </a:spcBef>
              <a:spcAft>
                <a:spcPct val="25000"/>
              </a:spcAft>
              <a:buClr>
                <a:srgbClr val="91A75A"/>
              </a:buClr>
              <a:buChar char="•"/>
              <a:tabLst>
                <a:tab pos="114300" algn="l"/>
              </a:tabLst>
              <a:defRPr sz="2200">
                <a:solidFill>
                  <a:schemeClr val="tx1"/>
                </a:solidFill>
                <a:latin typeface="Arial" charset="0"/>
              </a:defRPr>
            </a:lvl2pPr>
            <a:lvl3pPr marL="1143000" indent="-228600" eaLnBrk="0" hangingPunct="0">
              <a:spcBef>
                <a:spcPct val="30000"/>
              </a:spcBef>
              <a:spcAft>
                <a:spcPct val="25000"/>
              </a:spcAft>
              <a:buClr>
                <a:srgbClr val="91A75A"/>
              </a:buClr>
              <a:buFont typeface="Symbol" pitchFamily="18" charset="2"/>
              <a:buChar char="-"/>
              <a:tabLst>
                <a:tab pos="114300" algn="l"/>
              </a:tabLst>
              <a:defRPr sz="2200">
                <a:solidFill>
                  <a:schemeClr val="tx1"/>
                </a:solidFill>
                <a:latin typeface="Arial" charset="0"/>
              </a:defRPr>
            </a:lvl3pPr>
            <a:lvl4pPr marL="1600200" indent="-228600" eaLnBrk="0" hangingPunct="0">
              <a:spcBef>
                <a:spcPct val="30000"/>
              </a:spcBef>
              <a:spcAft>
                <a:spcPct val="25000"/>
              </a:spcAft>
              <a:buClr>
                <a:srgbClr val="91A75A"/>
              </a:buClr>
              <a:buSzPct val="65000"/>
              <a:buFont typeface="Wingdings" pitchFamily="2" charset="2"/>
              <a:buChar char="v"/>
              <a:tabLst>
                <a:tab pos="114300" algn="l"/>
              </a:tabLst>
              <a:defRPr sz="2200">
                <a:solidFill>
                  <a:schemeClr val="tx1"/>
                </a:solidFill>
                <a:latin typeface="Arial" charset="0"/>
              </a:defRPr>
            </a:lvl4pPr>
            <a:lvl5pPr marL="2057400" indent="-228600" eaLnBrk="0"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5pPr>
            <a:lvl6pPr marL="25146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6pPr>
            <a:lvl7pPr marL="29718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7pPr>
            <a:lvl8pPr marL="34290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8pPr>
            <a:lvl9pPr marL="3886200" indent="-228600" eaLnBrk="0" fontAlgn="base" hangingPunct="0">
              <a:spcBef>
                <a:spcPct val="30000"/>
              </a:spcBef>
              <a:spcAft>
                <a:spcPct val="25000"/>
              </a:spcAft>
              <a:buClr>
                <a:srgbClr val="91A75A"/>
              </a:buClr>
              <a:buSzPct val="70000"/>
              <a:buFont typeface="Wingdings" pitchFamily="2" charset="2"/>
              <a:buChar char="Ø"/>
              <a:tabLst>
                <a:tab pos="114300" algn="l"/>
              </a:tabLst>
              <a:defRPr sz="2200">
                <a:solidFill>
                  <a:schemeClr val="tx1"/>
                </a:solidFill>
                <a:latin typeface="Arial" charset="0"/>
              </a:defRPr>
            </a:lvl9pPr>
          </a:lstStyle>
          <a:p>
            <a:pPr eaLnBrk="1" hangingPunct="1">
              <a:spcBef>
                <a:spcPct val="0"/>
              </a:spcBef>
              <a:spcAft>
                <a:spcPct val="0"/>
              </a:spcAft>
              <a:buClrTx/>
              <a:buFontTx/>
              <a:buNone/>
            </a:pPr>
            <a:r>
              <a:rPr lang="en-US" altLang="en-US" sz="700" dirty="0"/>
              <a:t>Evidence in court case </a:t>
            </a:r>
          </a:p>
        </p:txBody>
      </p:sp>
      <p:sp>
        <p:nvSpPr>
          <p:cNvPr id="8231" name="Line 39"/>
          <p:cNvSpPr>
            <a:spLocks noChangeShapeType="1"/>
          </p:cNvSpPr>
          <p:nvPr/>
        </p:nvSpPr>
        <p:spPr bwMode="auto">
          <a:xfrm>
            <a:off x="4351336" y="2281238"/>
            <a:ext cx="1" cy="1601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5</a:t>
            </a:fld>
            <a:endParaRPr lang="en-US" dirty="0"/>
          </a:p>
        </p:txBody>
      </p:sp>
    </p:spTree>
    <p:extLst>
      <p:ext uri="{BB962C8B-B14F-4D97-AF65-F5344CB8AC3E}">
        <p14:creationId xmlns:p14="http://schemas.microsoft.com/office/powerpoint/2010/main" val="732013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685800"/>
            <a:ext cx="7924800" cy="457200"/>
          </a:xfrm>
        </p:spPr>
        <p:txBody>
          <a:bodyPr/>
          <a:lstStyle/>
          <a:p>
            <a:r>
              <a:rPr lang="en-US" altLang="en-US" dirty="0"/>
              <a:t>2.	Define a Patient Safety Evaluation System (“PSES”) </a:t>
            </a:r>
            <a:r>
              <a:rPr lang="en-US" altLang="en-US" sz="1200" dirty="0"/>
              <a:t>(continued)</a:t>
            </a:r>
            <a:endParaRPr lang="en-US" dirty="0"/>
          </a:p>
        </p:txBody>
      </p:sp>
      <p:sp>
        <p:nvSpPr>
          <p:cNvPr id="9219" name="Content Placeholder 2"/>
          <p:cNvSpPr>
            <a:spLocks noGrp="1"/>
          </p:cNvSpPr>
          <p:nvPr>
            <p:ph sz="quarter" idx="16"/>
          </p:nvPr>
        </p:nvSpPr>
        <p:spPr>
          <a:xfrm>
            <a:off x="914400" y="1219200"/>
            <a:ext cx="7467600" cy="5029200"/>
          </a:xfrm>
        </p:spPr>
        <p:txBody>
          <a:bodyPr/>
          <a:lstStyle/>
          <a:p>
            <a:pPr eaLnBrk="1" hangingPunct="1"/>
            <a:r>
              <a:rPr lang="en-US" altLang="en-US" sz="2000" dirty="0" smtClean="0"/>
              <a:t>Designing Your PSES</a:t>
            </a:r>
          </a:p>
          <a:p>
            <a:pPr lvl="1" eaLnBrk="1" hangingPunct="1"/>
            <a:r>
              <a:rPr lang="en-US" altLang="en-US" sz="2000" dirty="0" smtClean="0"/>
              <a:t>Events or Processes to be Reported</a:t>
            </a:r>
          </a:p>
          <a:p>
            <a:pPr lvl="2" eaLnBrk="1" hangingPunct="1"/>
            <a:r>
              <a:rPr lang="en-US" altLang="en-US" sz="2000" dirty="0" smtClean="0"/>
              <a:t>Adverse events, sentinel events, never events, near misses, HAC, unsafe conditions, RCA, etc.</a:t>
            </a:r>
          </a:p>
          <a:p>
            <a:pPr lvl="1" eaLnBrk="1" hangingPunct="1"/>
            <a:r>
              <a:rPr lang="en-US" altLang="en-US" sz="2000" dirty="0" smtClean="0"/>
              <a:t>Committee Reports/Minutes Regarding Events</a:t>
            </a:r>
          </a:p>
          <a:p>
            <a:pPr lvl="2" eaLnBrk="1" hangingPunct="1"/>
            <a:r>
              <a:rPr lang="en-US" altLang="en-US" sz="2000" dirty="0" smtClean="0"/>
              <a:t>PI/Quality committee, Patient safety committee, Risk Management committee, MEC, BOD</a:t>
            </a:r>
          </a:p>
          <a:p>
            <a:pPr lvl="1" eaLnBrk="1" hangingPunct="1"/>
            <a:r>
              <a:rPr lang="en-US" altLang="en-US" sz="2000" dirty="0" smtClean="0"/>
              <a:t>Structures to Support PSES</a:t>
            </a:r>
          </a:p>
          <a:p>
            <a:pPr lvl="2" eaLnBrk="1" hangingPunct="1"/>
            <a:r>
              <a:rPr lang="en-US" altLang="en-US" sz="2000" dirty="0" smtClean="0"/>
              <a:t>PI plan, safety plan, RM plan, event reporting and investigation policies, procedures and practices, grievance policies and procedures</a:t>
            </a: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6</a:t>
            </a:fld>
            <a:endParaRPr lang="en-US" dirty="0"/>
          </a:p>
        </p:txBody>
      </p:sp>
    </p:spTree>
    <p:extLst>
      <p:ext uri="{BB962C8B-B14F-4D97-AF65-F5344CB8AC3E}">
        <p14:creationId xmlns:p14="http://schemas.microsoft.com/office/powerpoint/2010/main" val="231168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762000"/>
            <a:ext cx="7924800" cy="762000"/>
          </a:xfrm>
        </p:spPr>
        <p:txBody>
          <a:bodyPr/>
          <a:lstStyle/>
          <a:p>
            <a:r>
              <a:rPr lang="en-US" altLang="en-US" dirty="0"/>
              <a:t>2.	Define a Patient Safety Evaluation System (“PSES”) </a:t>
            </a:r>
            <a:r>
              <a:rPr lang="en-US" altLang="en-US" sz="1200" dirty="0"/>
              <a:t>(continued)</a:t>
            </a:r>
            <a:endParaRPr lang="en-US" dirty="0"/>
          </a:p>
        </p:txBody>
      </p:sp>
      <p:sp>
        <p:nvSpPr>
          <p:cNvPr id="10243" name="Rectangle 3"/>
          <p:cNvSpPr>
            <a:spLocks noGrp="1" noChangeArrowheads="1"/>
          </p:cNvSpPr>
          <p:nvPr>
            <p:ph sz="quarter" idx="16"/>
          </p:nvPr>
        </p:nvSpPr>
        <p:spPr>
          <a:xfrm>
            <a:off x="914400" y="1219200"/>
            <a:ext cx="7467600" cy="5029200"/>
          </a:xfrm>
        </p:spPr>
        <p:txBody>
          <a:bodyPr/>
          <a:lstStyle/>
          <a:p>
            <a:pPr eaLnBrk="1" hangingPunct="1">
              <a:spcBef>
                <a:spcPts val="600"/>
              </a:spcBef>
              <a:spcAft>
                <a:spcPts val="300"/>
              </a:spcAft>
            </a:pPr>
            <a:r>
              <a:rPr lang="en-US" altLang="en-US" sz="2000" dirty="0" smtClean="0"/>
              <a:t>Criteria-based Prioritization</a:t>
            </a:r>
          </a:p>
          <a:p>
            <a:pPr lvl="1" eaLnBrk="1" hangingPunct="1">
              <a:spcBef>
                <a:spcPts val="600"/>
              </a:spcBef>
              <a:spcAft>
                <a:spcPts val="300"/>
              </a:spcAft>
            </a:pPr>
            <a:r>
              <a:rPr lang="en-US" altLang="en-US" sz="2000" dirty="0" smtClean="0"/>
              <a:t>Suggested criteria</a:t>
            </a:r>
          </a:p>
          <a:p>
            <a:pPr lvl="2" eaLnBrk="1" hangingPunct="1">
              <a:spcBef>
                <a:spcPts val="600"/>
              </a:spcBef>
              <a:spcAft>
                <a:spcPts val="300"/>
              </a:spcAft>
            </a:pPr>
            <a:r>
              <a:rPr lang="en-US" altLang="en-US" sz="2000" dirty="0" smtClean="0"/>
              <a:t>Promotes culture of safety/improves care</a:t>
            </a:r>
          </a:p>
          <a:p>
            <a:pPr lvl="2" eaLnBrk="1" hangingPunct="1">
              <a:spcBef>
                <a:spcPts val="600"/>
              </a:spcBef>
              <a:spcAft>
                <a:spcPts val="300"/>
              </a:spcAft>
            </a:pPr>
            <a:r>
              <a:rPr lang="en-US" altLang="en-US" sz="2000" dirty="0" smtClean="0"/>
              <a:t>Impressions/subjective data that is not available in the medical record</a:t>
            </a:r>
          </a:p>
          <a:p>
            <a:pPr lvl="2" eaLnBrk="1" hangingPunct="1">
              <a:spcBef>
                <a:spcPts val="600"/>
              </a:spcBef>
              <a:spcAft>
                <a:spcPts val="300"/>
              </a:spcAft>
            </a:pPr>
            <a:r>
              <a:rPr lang="en-US" altLang="en-US" sz="2000" dirty="0" smtClean="0"/>
              <a:t>Information that could be damaging during litigation</a:t>
            </a:r>
          </a:p>
          <a:p>
            <a:pPr lvl="2" eaLnBrk="1" hangingPunct="1">
              <a:spcBef>
                <a:spcPts val="600"/>
              </a:spcBef>
              <a:spcAft>
                <a:spcPts val="300"/>
              </a:spcAft>
            </a:pPr>
            <a:r>
              <a:rPr lang="en-US" altLang="en-US" sz="2000" dirty="0" smtClean="0"/>
              <a:t>Not required to report elsewhere</a:t>
            </a:r>
          </a:p>
          <a:p>
            <a:pPr lvl="2" eaLnBrk="1" hangingPunct="1">
              <a:spcBef>
                <a:spcPts val="600"/>
              </a:spcBef>
              <a:spcAft>
                <a:spcPts val="300"/>
              </a:spcAft>
            </a:pPr>
            <a:r>
              <a:rPr lang="en-US" altLang="en-US" sz="2000" dirty="0" smtClean="0"/>
              <a:t>Required to report elsewhere, but data for reporting could be obtained from medical record</a:t>
            </a:r>
          </a:p>
          <a:p>
            <a:pPr lvl="2" eaLnBrk="1" hangingPunct="1">
              <a:spcBef>
                <a:spcPts val="600"/>
              </a:spcBef>
              <a:spcAft>
                <a:spcPts val="300"/>
              </a:spcAft>
            </a:pPr>
            <a:r>
              <a:rPr lang="en-US" altLang="en-US" sz="2000" dirty="0" smtClean="0"/>
              <a:t>Data will not be used to make adverse employment decisions </a:t>
            </a:r>
          </a:p>
          <a:p>
            <a:pPr lvl="2" eaLnBrk="1" hangingPunct="1">
              <a:spcBef>
                <a:spcPts val="600"/>
              </a:spcBef>
              <a:spcAft>
                <a:spcPts val="300"/>
              </a:spcAft>
            </a:pPr>
            <a:endParaRPr lang="en-US" altLang="en-US" sz="2000" dirty="0" smtClean="0"/>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7</a:t>
            </a:fld>
            <a:endParaRPr lang="en-US" dirty="0"/>
          </a:p>
        </p:txBody>
      </p:sp>
    </p:spTree>
    <p:extLst>
      <p:ext uri="{BB962C8B-B14F-4D97-AF65-F5344CB8AC3E}">
        <p14:creationId xmlns:p14="http://schemas.microsoft.com/office/powerpoint/2010/main" val="293566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838200"/>
            <a:ext cx="7924800" cy="762000"/>
          </a:xfrm>
        </p:spPr>
        <p:txBody>
          <a:bodyPr/>
          <a:lstStyle/>
          <a:p>
            <a:r>
              <a:rPr lang="en-US" altLang="en-US" dirty="0"/>
              <a:t>3.	What Types of Data can the PSES Collect and Report To The PSO?</a:t>
            </a:r>
            <a:endParaRPr lang="en-US" dirty="0"/>
          </a:p>
        </p:txBody>
      </p:sp>
      <p:sp>
        <p:nvSpPr>
          <p:cNvPr id="11267" name="Rectangle 3"/>
          <p:cNvSpPr>
            <a:spLocks noGrp="1" noChangeArrowheads="1"/>
          </p:cNvSpPr>
          <p:nvPr>
            <p:ph sz="quarter" idx="16"/>
          </p:nvPr>
        </p:nvSpPr>
        <p:spPr>
          <a:xfrm>
            <a:off x="838200" y="1219200"/>
            <a:ext cx="7696200" cy="5029200"/>
          </a:xfrm>
        </p:spPr>
        <p:txBody>
          <a:bodyPr/>
          <a:lstStyle/>
          <a:p>
            <a:pPr marL="342900" indent="-342900" eaLnBrk="1" hangingPunct="1">
              <a:buFont typeface="Arial"/>
              <a:buChar char="•"/>
            </a:pPr>
            <a:endParaRPr lang="en-US" altLang="en-US" sz="2000" dirty="0" smtClean="0">
              <a:solidFill>
                <a:srgbClr val="404040"/>
              </a:solidFill>
            </a:endParaRPr>
          </a:p>
          <a:p>
            <a:pPr marL="342900" indent="-342900" eaLnBrk="1" hangingPunct="1">
              <a:buFont typeface="Arial"/>
              <a:buChar char="•"/>
            </a:pPr>
            <a:r>
              <a:rPr lang="en-US" altLang="en-US" sz="2000" dirty="0" smtClean="0">
                <a:solidFill>
                  <a:srgbClr val="404040"/>
                </a:solidFill>
              </a:rPr>
              <a:t>Medical Error or Proactive Risk Assessments, Root Cause Analysis</a:t>
            </a:r>
          </a:p>
          <a:p>
            <a:pPr marL="342900" indent="-342900" eaLnBrk="1" hangingPunct="1">
              <a:buFont typeface="Arial"/>
              <a:buChar char="•"/>
            </a:pPr>
            <a:r>
              <a:rPr lang="en-US" altLang="en-US" sz="2000" dirty="0" smtClean="0">
                <a:solidFill>
                  <a:srgbClr val="404040"/>
                </a:solidFill>
              </a:rPr>
              <a:t>Risk Management – incident reports, investigation notes, interview notes, RCA notes, notes rec’d phone calls or hallway conversations, notes from PS rounds</a:t>
            </a:r>
          </a:p>
          <a:p>
            <a:pPr marL="342900" indent="-342900" eaLnBrk="1" hangingPunct="1">
              <a:buFont typeface="Arial"/>
              <a:buChar char="•"/>
            </a:pPr>
            <a:r>
              <a:rPr lang="en-US" altLang="en-US" sz="2000" dirty="0" smtClean="0">
                <a:solidFill>
                  <a:srgbClr val="404040"/>
                </a:solidFill>
              </a:rPr>
              <a:t>Outcome/Quality—may be practitioner specific, sedation, complications, blood utilization etc.</a:t>
            </a:r>
          </a:p>
          <a:p>
            <a:pPr marL="342900" indent="-342900" eaLnBrk="1" hangingPunct="1">
              <a:buFont typeface="Arial"/>
              <a:buChar char="•"/>
            </a:pPr>
            <a:r>
              <a:rPr lang="en-US" altLang="en-US" sz="2000" dirty="0" smtClean="0">
                <a:solidFill>
                  <a:srgbClr val="404040"/>
                </a:solidFill>
              </a:rPr>
              <a:t>Peer Review</a:t>
            </a:r>
          </a:p>
          <a:p>
            <a:pPr marL="342900" indent="-342900" eaLnBrk="1" hangingPunct="1">
              <a:buFont typeface="Arial"/>
              <a:buChar char="•"/>
            </a:pPr>
            <a:r>
              <a:rPr lang="en-US" altLang="en-US" sz="2000" dirty="0" smtClean="0">
                <a:solidFill>
                  <a:srgbClr val="404040"/>
                </a:solidFill>
              </a:rPr>
              <a:t>Committee minutes–Safety, Quality, Quality and Safety Committee of the Board, Medication, Blood, Physician Peer Review</a:t>
            </a:r>
          </a:p>
          <a:p>
            <a:pPr marL="342900" indent="-342900" eaLnBrk="1" hangingPunct="1">
              <a:buFont typeface="Arial"/>
              <a:buChar char="•"/>
            </a:pPr>
            <a:endParaRPr lang="en-US" altLang="en-US" sz="2000" dirty="0" smtClean="0">
              <a:solidFill>
                <a:srgbClr val="404040"/>
              </a:solidFill>
            </a:endParaRPr>
          </a:p>
          <a:p>
            <a:pPr marL="342900" indent="-342900" eaLnBrk="1" hangingPunct="1">
              <a:buFont typeface="Arial"/>
              <a:buChar char="•"/>
            </a:pPr>
            <a:endParaRPr lang="en-US" altLang="en-US" sz="2000" dirty="0" smtClean="0">
              <a:solidFill>
                <a:srgbClr val="404040"/>
              </a:solidFill>
            </a:endParaRPr>
          </a:p>
        </p:txBody>
      </p:sp>
      <p:sp>
        <p:nvSpPr>
          <p:cNvPr id="2" name="Slide Number Placeholder 1"/>
          <p:cNvSpPr>
            <a:spLocks noGrp="1"/>
          </p:cNvSpPr>
          <p:nvPr>
            <p:ph type="sldNum" sz="quarter" idx="4"/>
          </p:nvPr>
        </p:nvSpPr>
        <p:spPr>
          <a:xfrm>
            <a:off x="8153400" y="6477000"/>
            <a:ext cx="990600" cy="304800"/>
          </a:xfrm>
          <a:prstGeom prst="rect">
            <a:avLst/>
          </a:prstGeom>
        </p:spPr>
        <p:txBody>
          <a:bodyPr/>
          <a:lstStyle/>
          <a:p>
            <a:pPr>
              <a:defRPr/>
            </a:pPr>
            <a:fld id="{C15D0AEB-8BB0-4F4D-A0EB-07C7D6E28DA7}" type="slidenum">
              <a:rPr lang="en-US" smtClean="0"/>
              <a:pPr>
                <a:defRPr/>
              </a:pPr>
              <a:t>8</a:t>
            </a:fld>
            <a:endParaRPr lang="en-US" dirty="0"/>
          </a:p>
        </p:txBody>
      </p:sp>
    </p:spTree>
    <p:extLst>
      <p:ext uri="{BB962C8B-B14F-4D97-AF65-F5344CB8AC3E}">
        <p14:creationId xmlns:p14="http://schemas.microsoft.com/office/powerpoint/2010/main" val="1144876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Quantros_powerpoint_template">
  <a:themeElements>
    <a:clrScheme name="Quantros Colors">
      <a:dk1>
        <a:sysClr val="windowText" lastClr="000000"/>
      </a:dk1>
      <a:lt1>
        <a:sysClr val="window" lastClr="FFFFFF"/>
      </a:lt1>
      <a:dk2>
        <a:srgbClr val="131313"/>
      </a:dk2>
      <a:lt2>
        <a:srgbClr val="FFFFFF"/>
      </a:lt2>
      <a:accent1>
        <a:srgbClr val="F50E35"/>
      </a:accent1>
      <a:accent2>
        <a:srgbClr val="171640"/>
      </a:accent2>
      <a:accent3>
        <a:srgbClr val="48A1D9"/>
      </a:accent3>
      <a:accent4>
        <a:srgbClr val="B9D4EE"/>
      </a:accent4>
      <a:accent5>
        <a:srgbClr val="F2E2C4"/>
      </a:accent5>
      <a:accent6>
        <a:srgbClr val="7A7875"/>
      </a:accent6>
      <a:hlink>
        <a:srgbClr val="00A3D6"/>
      </a:hlink>
      <a:folHlink>
        <a:srgbClr val="01A60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4453</Words>
  <Application>Microsoft Office PowerPoint</Application>
  <PresentationFormat>On-screen Show (4:3)</PresentationFormat>
  <Paragraphs>399</Paragraphs>
  <Slides>56</Slides>
  <Notes>12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Quantros_powerpoint_template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Walgreens Trial Court Decision Illinois Department of Financial and Professional Regulation v. Walgreens (Illinois, 4/7/11)</vt:lpstr>
      <vt:lpstr>Walgreens Trial Court Decision Illinois Department of Financial and Professional Regulation v. Walgreens (Illinois, 4/7/11) (cont’d) </vt:lpstr>
      <vt:lpstr> Walgreens Trial Court Decision Illinois Department of Financial and Professional Regulation v. Walgreens (Illinois, 4/7/11) (cont’d) </vt:lpstr>
      <vt:lpstr>Walgreens Trial Court Decision Illinois Department of Financial and Professional Regulation v. Walgreens (Illinois, 4/7/11) (cont’d) </vt:lpstr>
      <vt:lpstr> Walgreens Appellate Court Decision Illinois Department of Financial and Professional Regulation v. Walgreens (Illinois, 4/7/11) (cont’d) </vt:lpstr>
      <vt:lpstr>Walgreens Appellate Court Decision  Illinois Department of Financial and Professional Regulation v. Walgreens (Illinois, 4/7/11) (cont’d)    </vt:lpstr>
      <vt:lpstr>Walgreens Appellate Court Decision  Illinois Department of Financial and Professional Regulation v. Walgreens (Illinois, 4/7/11) (cont’d)  </vt:lpstr>
      <vt:lpstr>Walgreens Appellate Court Decision  Illinois Department of Financial and Professional Regulation v. Walgreens (Illinois, 4/7/11) (cont’d)  </vt:lpstr>
      <vt:lpstr>Recent PSO Trial Court Decisions Horvath v. Iasis Healthcare Holdings, Inc. (Florida, 10/16/2012)</vt:lpstr>
      <vt:lpstr>Recent PSO Trial Court Decisions Horvath v. Iasis Healthcare Holdings, Inc. (Florida, 10/16/2012) (cont’d)</vt:lpstr>
      <vt:lpstr>Recent PSO Trial Court Decisions  Morgan v. Community Medical Center Healthcare System (Pennsylvania, 6/15/2011)</vt:lpstr>
      <vt:lpstr>Recent PSO Trial Court Decisions  Morgan v. Community Medical Center Healthcare System (Pennsylvania, 6/15/2011) (cont’d)</vt:lpstr>
      <vt:lpstr>Recent PSO Trial Court Decisions  Morgan v. Community Medical Center Healthcare System (Pennsylvania, 6/15/2011) (cont’d)</vt:lpstr>
      <vt:lpstr>Recent PSO Trial Court Decisions  Francher v. Shields (Kentucky, 8/16/2011)</vt:lpstr>
      <vt:lpstr>Recent PSO Trial Court Decisions  Francher v. Shields (Kentucky, 8/16/2011) (cont’d)</vt:lpstr>
      <vt:lpstr>Recent PSO Trial Court Decisions  Francher v. Shields (Kentucky, 8/16/2011) (cont’d)</vt:lpstr>
      <vt:lpstr>Recent PSO Trial Court Decisions  Francher v. Shields (Kentucky, 8/16/2011) (cont’d)</vt:lpstr>
      <vt:lpstr>Recent PSO Trial Court Decisions  Francher v. Shields (Kentucky, 8/16/2011) (cont’d)</vt:lpstr>
      <vt:lpstr>Recent PSO Trial Court Decisions  Tibbs v. Bunnel; Norton v. Cunningham (2012)</vt:lpstr>
      <vt:lpstr>Recent PSO Trial Court Decisions  Tibbs v. Bunnel; Norton v. Cunningham (2012) (cont’d)</vt:lpstr>
      <vt:lpstr>Recent PSO Trial Court Decisions  Craig v. Ingalls Memorial Hospital (Ill. Circuit Court, No. 2012 L 008010 (10/28/2013))</vt:lpstr>
      <vt:lpstr>Recent PSO Trial Court Decisions  Craig v. Ingalls Memorial Hospital (Ill. Circuit Court, No. 2012 L 008010 (10/28/2013)) (cont’d)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Shaun</dc:creator>
  <cp:lastModifiedBy>Hummer, Wendy</cp:lastModifiedBy>
  <cp:revision>44</cp:revision>
  <cp:lastPrinted>2014-04-29T16:21:49Z</cp:lastPrinted>
  <dcterms:created xsi:type="dcterms:W3CDTF">2013-03-12T14:43:36Z</dcterms:created>
  <dcterms:modified xsi:type="dcterms:W3CDTF">2014-05-02T16:55:20Z</dcterms:modified>
</cp:coreProperties>
</file>